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5" r:id="rId16"/>
    <p:sldId id="276" r:id="rId17"/>
    <p:sldId id="277" r:id="rId18"/>
    <p:sldId id="279" r:id="rId19"/>
    <p:sldId id="280" r:id="rId20"/>
    <p:sldId id="281" r:id="rId21"/>
    <p:sldId id="282" r:id="rId2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4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9/2/2021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73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69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79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9/2/2021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6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03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909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03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46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88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685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65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9/2/2021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4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9" r:id="rId8"/>
    <p:sldLayoutId id="2147483706" r:id="rId9"/>
    <p:sldLayoutId id="2147483707" r:id="rId10"/>
    <p:sldLayoutId id="2147483708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644DE9-8D09-43E2-BA69-F57482CFC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23C919-B32E-40FF-B3D8-631316E84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" name="Picture 3" descr="Sfondo di blocchi blu e tecnologia di rete">
            <a:extLst>
              <a:ext uri="{FF2B5EF4-FFF2-40B4-BE49-F238E27FC236}">
                <a16:creationId xmlns:a16="http://schemas.microsoft.com/office/drawing/2014/main" id="{1150B257-D44B-4517-961E-8CEC6F1F0A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20"/>
          <a:stretch/>
        </p:blipFill>
        <p:spPr>
          <a:xfrm>
            <a:off x="20" y="1386"/>
            <a:ext cx="12191980" cy="6856614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5EDAD761-2CF4-463A-AD87-1D4E8549D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4881" y="0"/>
            <a:ext cx="7724071" cy="6858000"/>
            <a:chOff x="4464881" y="0"/>
            <a:chExt cx="7724071" cy="685800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D9DF7D3C-2892-4632-9E66-4D1E023A00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D2FAD08-001D-4400-AF80-51C864EF74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4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3C132FDF-E5B7-4828-92E5-B856E4917E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2552" y="3107093"/>
            <a:ext cx="5497286" cy="914005"/>
          </a:xfrm>
        </p:spPr>
        <p:txBody>
          <a:bodyPr>
            <a:normAutofit/>
          </a:bodyPr>
          <a:lstStyle/>
          <a:p>
            <a:pPr algn="l"/>
            <a:r>
              <a:rPr lang="it-IT" sz="5200" dirty="0">
                <a:solidFill>
                  <a:srgbClr val="FFFFFF"/>
                </a:solidFill>
              </a:rPr>
              <a:t>Nozioni sul CRM</a:t>
            </a:r>
          </a:p>
        </p:txBody>
      </p:sp>
    </p:spTree>
    <p:extLst>
      <p:ext uri="{BB962C8B-B14F-4D97-AF65-F5344CB8AC3E}">
        <p14:creationId xmlns:p14="http://schemas.microsoft.com/office/powerpoint/2010/main" val="2294646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ccia circolare in giù 4">
            <a:extLst>
              <a:ext uri="{FF2B5EF4-FFF2-40B4-BE49-F238E27FC236}">
                <a16:creationId xmlns:a16="http://schemas.microsoft.com/office/drawing/2014/main" id="{9BFF1A53-07B6-4A02-9F7B-64F4C2AD4A8A}"/>
              </a:ext>
            </a:extLst>
          </p:cNvPr>
          <p:cNvSpPr/>
          <p:nvPr/>
        </p:nvSpPr>
        <p:spPr>
          <a:xfrm rot="13796128">
            <a:off x="2994870" y="3481431"/>
            <a:ext cx="1904301" cy="956345"/>
          </a:xfrm>
          <a:prstGeom prst="curved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6" name="Freccia circolare in giù 5">
            <a:extLst>
              <a:ext uri="{FF2B5EF4-FFF2-40B4-BE49-F238E27FC236}">
                <a16:creationId xmlns:a16="http://schemas.microsoft.com/office/drawing/2014/main" id="{99146372-54C9-4307-8582-87187446FBC8}"/>
              </a:ext>
            </a:extLst>
          </p:cNvPr>
          <p:cNvSpPr/>
          <p:nvPr/>
        </p:nvSpPr>
        <p:spPr>
          <a:xfrm rot="6395419">
            <a:off x="7013196" y="3246541"/>
            <a:ext cx="1862355" cy="1090569"/>
          </a:xfrm>
          <a:prstGeom prst="curved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" name="Freccia circolare in giù 6">
            <a:extLst>
              <a:ext uri="{FF2B5EF4-FFF2-40B4-BE49-F238E27FC236}">
                <a16:creationId xmlns:a16="http://schemas.microsoft.com/office/drawing/2014/main" id="{436469CD-1DFF-4B7E-8F4D-BEC9E1CC8FF2}"/>
              </a:ext>
            </a:extLst>
          </p:cNvPr>
          <p:cNvSpPr/>
          <p:nvPr/>
        </p:nvSpPr>
        <p:spPr>
          <a:xfrm>
            <a:off x="4925828" y="910206"/>
            <a:ext cx="2080470" cy="813732"/>
          </a:xfrm>
          <a:prstGeom prst="curved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F39528F-A6DE-406C-B536-B17C0719C94F}"/>
              </a:ext>
            </a:extLst>
          </p:cNvPr>
          <p:cNvSpPr txBox="1"/>
          <p:nvPr/>
        </p:nvSpPr>
        <p:spPr>
          <a:xfrm>
            <a:off x="4925828" y="293615"/>
            <a:ext cx="2230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C00000"/>
                </a:solidFill>
              </a:rPr>
              <a:t>CRM Analitico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18670C3E-223A-4EF4-A413-385008B2052D}"/>
              </a:ext>
            </a:extLst>
          </p:cNvPr>
          <p:cNvSpPr txBox="1"/>
          <p:nvPr/>
        </p:nvSpPr>
        <p:spPr>
          <a:xfrm>
            <a:off x="3531765" y="1971413"/>
            <a:ext cx="9395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C00000"/>
                </a:solidFill>
              </a:rPr>
              <a:t>Dati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EA64AE0-0F5C-447C-B7F5-ECA044017494}"/>
              </a:ext>
            </a:extLst>
          </p:cNvPr>
          <p:cNvSpPr txBox="1"/>
          <p:nvPr/>
        </p:nvSpPr>
        <p:spPr>
          <a:xfrm>
            <a:off x="6810464" y="2002297"/>
            <a:ext cx="1820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C00000"/>
                </a:solidFill>
              </a:rPr>
              <a:t>Decisioni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69FF255C-0064-4FC2-923D-9F66BA5CA17F}"/>
              </a:ext>
            </a:extLst>
          </p:cNvPr>
          <p:cNvSpPr txBox="1"/>
          <p:nvPr/>
        </p:nvSpPr>
        <p:spPr>
          <a:xfrm>
            <a:off x="5548104" y="4311425"/>
            <a:ext cx="1458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C00000"/>
                </a:solidFill>
              </a:rPr>
              <a:t>Attività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941BB51-74E3-4D89-9783-4903B048BF46}"/>
              </a:ext>
            </a:extLst>
          </p:cNvPr>
          <p:cNvSpPr txBox="1"/>
          <p:nvPr/>
        </p:nvSpPr>
        <p:spPr>
          <a:xfrm>
            <a:off x="4791466" y="5255296"/>
            <a:ext cx="260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C00000"/>
                </a:solidFill>
              </a:rPr>
              <a:t>CRM Operativo</a:t>
            </a:r>
          </a:p>
        </p:txBody>
      </p:sp>
    </p:spTree>
    <p:extLst>
      <p:ext uri="{BB962C8B-B14F-4D97-AF65-F5344CB8AC3E}">
        <p14:creationId xmlns:p14="http://schemas.microsoft.com/office/powerpoint/2010/main" val="999759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23075566-D795-4307-AE93-85CA26A7F733}"/>
              </a:ext>
            </a:extLst>
          </p:cNvPr>
          <p:cNvSpPr txBox="1"/>
          <p:nvPr/>
        </p:nvSpPr>
        <p:spPr>
          <a:xfrm>
            <a:off x="664827" y="1421257"/>
            <a:ext cx="987174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 Il CRM operativo supporta i processi che interfacciano direttamente la clientela. I canali d’interazione si differenziano per la ”ricchezza di informazioni” . </a:t>
            </a:r>
          </a:p>
          <a:p>
            <a:endParaRPr lang="it-IT" dirty="0">
              <a:solidFill>
                <a:srgbClr val="2B2A2A"/>
              </a:solidFill>
              <a:latin typeface="Open Sans" panose="020B0606030504020204" pitchFamily="34" charset="0"/>
            </a:endParaRPr>
          </a:p>
          <a:p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Possiamo così definire una scala gerarchica di “ trasmissione delle informazioni” </a:t>
            </a:r>
          </a:p>
          <a:p>
            <a:endParaRPr lang="it-IT" b="0" i="0" dirty="0">
              <a:solidFill>
                <a:srgbClr val="2B2A2A"/>
              </a:solidFill>
              <a:effectLst/>
              <a:latin typeface="Open Sans" panose="020B0606030504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it-IT" b="0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FACE TO FACE (venditori ,rappresentanti) </a:t>
            </a:r>
          </a:p>
          <a:p>
            <a:pPr lvl="1"/>
            <a:endParaRPr lang="it-IT" b="0" i="0" dirty="0">
              <a:solidFill>
                <a:srgbClr val="C00000"/>
              </a:solidFill>
              <a:effectLst/>
              <a:latin typeface="Open Sans" panose="020B0606030504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it-IT" b="0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VOICE (call center, telemarketing) </a:t>
            </a:r>
          </a:p>
          <a:p>
            <a:pPr lvl="1"/>
            <a:endParaRPr lang="it-IT" b="0" i="0" dirty="0">
              <a:solidFill>
                <a:srgbClr val="C00000"/>
              </a:solidFill>
              <a:effectLst/>
              <a:latin typeface="Open Sans" panose="020B0606030504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it-IT" b="0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MAIL (</a:t>
            </a:r>
            <a:r>
              <a:rPr lang="it-IT" b="0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coupon,cataloghi</a:t>
            </a:r>
            <a:r>
              <a:rPr lang="it-IT" b="0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) WEB (siti informativi, e-commerce)</a:t>
            </a:r>
            <a:endParaRPr lang="it-IT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398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859736C-5E69-4EF9-8E14-55CB63F7BEA0}"/>
              </a:ext>
            </a:extLst>
          </p:cNvPr>
          <p:cNvSpPr txBox="1"/>
          <p:nvPr/>
        </p:nvSpPr>
        <p:spPr>
          <a:xfrm>
            <a:off x="899720" y="566678"/>
            <a:ext cx="992207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I dati che il CRM operativo riceve vanno a popolare un customer database. </a:t>
            </a:r>
          </a:p>
          <a:p>
            <a:endParaRPr lang="it-IT" sz="2400" dirty="0">
              <a:solidFill>
                <a:srgbClr val="2B2A2A"/>
              </a:solidFill>
              <a:latin typeface="Open Sans" panose="020B0606030504020204" pitchFamily="34" charset="0"/>
            </a:endParaRPr>
          </a:p>
          <a:p>
            <a:endParaRPr lang="it-IT" sz="2400" b="0" i="0" dirty="0">
              <a:solidFill>
                <a:srgbClr val="2B2A2A"/>
              </a:solidFill>
              <a:effectLst/>
              <a:latin typeface="Open Sans" panose="020B0606030504020204" pitchFamily="34" charset="0"/>
            </a:endParaRPr>
          </a:p>
          <a:p>
            <a:r>
              <a:rPr lang="it-IT" sz="2400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Alimenta i sistemi amministrativo/gestionali (</a:t>
            </a:r>
            <a:r>
              <a:rPr lang="it-IT" sz="2400" b="0" i="0" dirty="0" err="1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es.l’anagrafe</a:t>
            </a:r>
            <a:r>
              <a:rPr lang="it-IT" sz="2400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) che si appoggiano a </a:t>
            </a:r>
            <a:r>
              <a:rPr lang="it-IT" sz="2400" b="0" i="0" dirty="0" err="1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a</a:t>
            </a:r>
            <a:r>
              <a:rPr lang="it-IT" sz="2400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 tre tipologie di applicativi SW che fanno riferimento a tre aree principali: </a:t>
            </a:r>
          </a:p>
          <a:p>
            <a:endParaRPr lang="it-IT" sz="2400" dirty="0">
              <a:solidFill>
                <a:srgbClr val="2B2A2A"/>
              </a:solidFill>
              <a:latin typeface="Open Sans" panose="020B0606030504020204" pitchFamily="34" charset="0"/>
            </a:endParaRPr>
          </a:p>
          <a:p>
            <a:endParaRPr lang="it-IT" sz="2400" b="0" i="0" dirty="0">
              <a:solidFill>
                <a:srgbClr val="2B2A2A"/>
              </a:solidFill>
              <a:effectLst/>
              <a:latin typeface="Open Sans" panose="020B0606030504020204" pitchFamily="34" charset="0"/>
            </a:endParaRPr>
          </a:p>
          <a:p>
            <a:pPr lvl="1"/>
            <a:r>
              <a:rPr lang="it-IT" sz="2400" b="0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Marketing operativo </a:t>
            </a:r>
            <a:r>
              <a:rPr lang="it-IT" sz="2400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– che ha come compito di creare occasioni di contatto con il     cliente. Gestire nuovi </a:t>
            </a:r>
            <a:r>
              <a:rPr lang="it-IT" sz="2400" b="0" i="0" dirty="0" err="1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leads,campagne</a:t>
            </a:r>
            <a:r>
              <a:rPr lang="it-IT" sz="2400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 pubblicitarie o </a:t>
            </a:r>
            <a:r>
              <a:rPr lang="it-IT" sz="2400" b="0" i="0" dirty="0" err="1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promozionali,attività</a:t>
            </a:r>
            <a:r>
              <a:rPr lang="it-IT" sz="2400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 di comunicazione massiva, personalizzazione della comunicazione su web sulla base di informazioni fornite dal cliente</a:t>
            </a: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7500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CE9EF63F-F6E5-4108-904C-DBD81F72E937}"/>
              </a:ext>
            </a:extLst>
          </p:cNvPr>
          <p:cNvSpPr txBox="1"/>
          <p:nvPr/>
        </p:nvSpPr>
        <p:spPr>
          <a:xfrm>
            <a:off x="522214" y="418693"/>
            <a:ext cx="10685477" cy="3131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</a:pPr>
            <a:r>
              <a:rPr lang="it-IT" b="0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Vendita</a:t>
            </a: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 - Supporta le attività successive al primo contatto. Gestione dei </a:t>
            </a:r>
            <a:r>
              <a:rPr lang="it-IT" b="0" i="0" dirty="0" err="1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contatti,gestione</a:t>
            </a: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 delle proposte o </a:t>
            </a:r>
            <a:r>
              <a:rPr lang="it-IT" b="0" i="0" dirty="0" err="1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preventivi,gestione</a:t>
            </a: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 della forza di </a:t>
            </a:r>
            <a:r>
              <a:rPr lang="it-IT" b="0" i="0" dirty="0" err="1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vendita,gestione</a:t>
            </a: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 del listino prezzi. </a:t>
            </a:r>
          </a:p>
          <a:p>
            <a:pPr>
              <a:lnSpc>
                <a:spcPts val="3000"/>
              </a:lnSpc>
            </a:pPr>
            <a:endParaRPr lang="it-IT" dirty="0">
              <a:solidFill>
                <a:srgbClr val="2B2A2A"/>
              </a:solidFill>
              <a:latin typeface="Open Sans" panose="020B0606030504020204" pitchFamily="34" charset="0"/>
            </a:endParaRPr>
          </a:p>
          <a:p>
            <a:pPr>
              <a:lnSpc>
                <a:spcPts val="3000"/>
              </a:lnSpc>
            </a:pPr>
            <a:r>
              <a:rPr lang="it-IT" b="0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Customer service </a:t>
            </a: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– si occupa di dare risposte alle richieste dei clienti di </a:t>
            </a:r>
            <a:r>
              <a:rPr lang="it-IT" b="0" i="0" dirty="0" err="1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di</a:t>
            </a: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 assistenza o informazione. Rileva il grado di soddisfazione del cliente. Gestione e analisi delle richieste, gestione dei centri di assistenza a distanza (call center, help desk), Knowledge database.</a:t>
            </a:r>
          </a:p>
          <a:p>
            <a:pPr>
              <a:lnSpc>
                <a:spcPts val="3000"/>
              </a:lnSpc>
            </a:pPr>
            <a:endParaRPr lang="it-IT" dirty="0">
              <a:solidFill>
                <a:srgbClr val="2B2A2A"/>
              </a:solidFill>
              <a:latin typeface="Open Sans" panose="020B0606030504020204" pitchFamily="34" charset="0"/>
            </a:endParaRPr>
          </a:p>
          <a:p>
            <a:pPr>
              <a:lnSpc>
                <a:spcPts val="3000"/>
              </a:lnSpc>
            </a:pP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67D5F4F-2656-4BBE-9457-C16EA6814787}"/>
              </a:ext>
            </a:extLst>
          </p:cNvPr>
          <p:cNvSpPr txBox="1"/>
          <p:nvPr/>
        </p:nvSpPr>
        <p:spPr>
          <a:xfrm>
            <a:off x="2760851" y="3528419"/>
            <a:ext cx="6670298" cy="16006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ts val="3000"/>
              </a:lnSpc>
            </a:pPr>
            <a:r>
              <a:rPr lang="it-IT" sz="20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Quindi il customer database ,si presenta come una base dati arricchita che integra tutti i dati disponibili sui clienti, di vendita, di contatto, di motivazione, dì soddisfazione e di comportamento all’acquisto.</a:t>
            </a:r>
            <a:endParaRPr lang="it-IT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083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4CDCF01-AFB8-4CC0-938F-488DA3E2248A}"/>
              </a:ext>
            </a:extLst>
          </p:cNvPr>
          <p:cNvSpPr txBox="1"/>
          <p:nvPr/>
        </p:nvSpPr>
        <p:spPr>
          <a:xfrm>
            <a:off x="757106" y="271804"/>
            <a:ext cx="10903591" cy="5826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Open Sans" panose="020B0606030504020204" pitchFamily="34" charset="0"/>
              </a:rPr>
              <a:t>Il CRM analitico consente di sfruttare il patrimonio di informazioni che costruiscono il CRM operativo. La conoscenza dei propri clienti permette di prendere decisioni e , di conseguenza, attuare azioni tempestive in grado di incrementare il numero e la qualità delle relazioni dell’impresa. Il CRM analitico è composto dal customer </a:t>
            </a:r>
            <a:r>
              <a:rPr lang="it-IT" b="0" i="0" dirty="0" err="1">
                <a:effectLst/>
                <a:latin typeface="Open Sans" panose="020B0606030504020204" pitchFamily="34" charset="0"/>
              </a:rPr>
              <a:t>warehouse</a:t>
            </a:r>
            <a:r>
              <a:rPr lang="it-IT" b="0" i="0" dirty="0">
                <a:effectLst/>
                <a:latin typeface="Open Sans" panose="020B0606030504020204" pitchFamily="34" charset="0"/>
              </a:rPr>
              <a:t>, che è la componente dati del sistema di CRM intelligence che sono la componente applicativa di accesso ai dati, di visualizzazione ,di analisi e di supporto decisionale.</a:t>
            </a:r>
          </a:p>
          <a:p>
            <a:pPr algn="just">
              <a:lnSpc>
                <a:spcPts val="3000"/>
              </a:lnSpc>
            </a:pPr>
            <a:endParaRPr lang="it-IT" b="0" i="0" dirty="0">
              <a:effectLst/>
              <a:latin typeface="Open Sans" panose="020B0606030504020204" pitchFamily="34" charset="0"/>
            </a:endParaRPr>
          </a:p>
          <a:p>
            <a:pPr marL="285750" indent="-285750" algn="just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Il customer </a:t>
            </a:r>
            <a:r>
              <a:rPr lang="it-IT" b="0" i="0" dirty="0" err="1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warehouse</a:t>
            </a: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 è finalizzato al supporto delle attività di reporting, analisi e decisione di marketing, sales, customer service. </a:t>
            </a:r>
          </a:p>
          <a:p>
            <a:pPr algn="just">
              <a:lnSpc>
                <a:spcPts val="3000"/>
              </a:lnSpc>
            </a:pPr>
            <a:endParaRPr lang="it-IT" b="0" i="0" dirty="0">
              <a:solidFill>
                <a:srgbClr val="2B2A2A"/>
              </a:solidFill>
              <a:effectLst/>
              <a:latin typeface="Open Sans" panose="020B0606030504020204" pitchFamily="34" charset="0"/>
            </a:endParaRPr>
          </a:p>
          <a:p>
            <a:pPr marL="285750" indent="-285750" algn="just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Il </a:t>
            </a:r>
            <a:r>
              <a:rPr lang="it-IT" b="0" i="0" dirty="0" err="1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warehouse</a:t>
            </a: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 non contiene la totalità dei dati aziendali, ma i soli dati Utili al reporting, l’analisi e le decisione di relazione con i clienti.</a:t>
            </a:r>
          </a:p>
          <a:p>
            <a:pPr marL="285750" indent="-285750" algn="just">
              <a:lnSpc>
                <a:spcPts val="3000"/>
              </a:lnSpc>
              <a:buFont typeface="Arial" panose="020B0604020202020204" pitchFamily="34" charset="0"/>
              <a:buChar char="•"/>
            </a:pPr>
            <a:endParaRPr lang="it-IT" b="0" i="0" dirty="0">
              <a:solidFill>
                <a:srgbClr val="2B2A2A"/>
              </a:solidFill>
              <a:effectLst/>
              <a:latin typeface="Open Sans" panose="020B0606030504020204" pitchFamily="34" charset="0"/>
            </a:endParaRPr>
          </a:p>
          <a:p>
            <a:pPr marL="285750" indent="-285750" algn="just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E’ quindi definito come ”… un insieme di dati </a:t>
            </a:r>
            <a:r>
              <a:rPr lang="it-IT" b="0" i="0" dirty="0" err="1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subject</a:t>
            </a: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b="0" i="0" dirty="0" err="1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oriented</a:t>
            </a: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, integrato, time </a:t>
            </a:r>
            <a:r>
              <a:rPr lang="it-IT" b="0" i="0" dirty="0" err="1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variant</a:t>
            </a: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, non volatile costruito per supportare i processi decisionali …”(Immon,1996)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65530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056C4F9-FD1E-4C07-9075-0A10DC83DE23}"/>
              </a:ext>
            </a:extLst>
          </p:cNvPr>
          <p:cNvSpPr txBox="1"/>
          <p:nvPr/>
        </p:nvSpPr>
        <p:spPr>
          <a:xfrm>
            <a:off x="561107" y="562193"/>
            <a:ext cx="9119788" cy="41453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7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L’implementazione</a:t>
            </a:r>
            <a:r>
              <a:rPr sz="2000" spc="5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8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del</a:t>
            </a:r>
            <a:r>
              <a:rPr sz="2000" spc="6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22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CRM</a:t>
            </a:r>
            <a:r>
              <a:rPr sz="2000" spc="5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15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</a:t>
            </a:r>
            <a:r>
              <a:rPr sz="2000" spc="6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14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può</a:t>
            </a:r>
            <a:r>
              <a:rPr sz="2000" spc="6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12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snodare</a:t>
            </a:r>
            <a:r>
              <a:rPr sz="2000" spc="5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9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</a:t>
            </a:r>
            <a:r>
              <a:rPr sz="2000" spc="6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114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più</a:t>
            </a:r>
            <a:r>
              <a:rPr sz="2000" spc="6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9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punti</a:t>
            </a:r>
            <a:endParaRPr sz="2000" dirty="0">
              <a:solidFill>
                <a:srgbClr val="C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lnSpc>
                <a:spcPts val="3500"/>
              </a:lnSpc>
              <a:spcBef>
                <a:spcPts val="20"/>
              </a:spcBef>
            </a:pPr>
            <a:endParaRPr sz="265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93700" indent="-381000" algn="just">
              <a:lnSpc>
                <a:spcPts val="3500"/>
              </a:lnSpc>
              <a:buFont typeface="Arial MT"/>
              <a:buChar char="•"/>
              <a:tabLst>
                <a:tab pos="393065" algn="l"/>
                <a:tab pos="393700" algn="l"/>
              </a:tabLst>
            </a:pP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Identificazione</a:t>
            </a:r>
            <a:r>
              <a:rPr sz="2000" spc="-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dei</a:t>
            </a:r>
            <a:r>
              <a:rPr sz="2000" spc="-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clienti</a:t>
            </a:r>
            <a:endParaRPr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93700" marR="170815" indent="-381000" algn="just">
              <a:lnSpc>
                <a:spcPts val="3500"/>
              </a:lnSpc>
              <a:spcBef>
                <a:spcPts val="560"/>
              </a:spcBef>
              <a:buFont typeface="Arial MT"/>
              <a:buChar char="•"/>
              <a:tabLst>
                <a:tab pos="393065" algn="l"/>
                <a:tab pos="393700" algn="l"/>
              </a:tabLst>
            </a:pP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Analisi e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interpretazione delle informazioni raccolte per </a:t>
            </a:r>
            <a:r>
              <a:rPr sz="2000" spc="-6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sviluppare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la conoscenza</a:t>
            </a: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del cliente</a:t>
            </a:r>
            <a:endParaRPr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93700" marR="5080" indent="-381000" algn="just">
              <a:lnSpc>
                <a:spcPts val="3500"/>
              </a:lnSpc>
              <a:spcBef>
                <a:spcPts val="500"/>
              </a:spcBef>
              <a:buFont typeface="Arial MT"/>
              <a:buChar char="•"/>
              <a:tabLst>
                <a:tab pos="393065" algn="l"/>
                <a:tab pos="393700" algn="l"/>
              </a:tabLst>
            </a:pP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Segmentazione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dei clienti (strategici, potenziali, di basso </a:t>
            </a:r>
            <a:r>
              <a:rPr sz="2000" spc="-6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valore)</a:t>
            </a:r>
          </a:p>
          <a:p>
            <a:pPr marL="393700" indent="-381000" algn="just">
              <a:lnSpc>
                <a:spcPts val="3500"/>
              </a:lnSpc>
              <a:spcBef>
                <a:spcPts val="340"/>
              </a:spcBef>
              <a:buFont typeface="Arial MT"/>
              <a:buChar char="•"/>
              <a:tabLst>
                <a:tab pos="393065" algn="l"/>
                <a:tab pos="393700" algn="l"/>
              </a:tabLst>
            </a:pP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Delineazione</a:t>
            </a:r>
            <a:r>
              <a:rPr sz="2000" spc="-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</a:t>
            </a:r>
            <a:r>
              <a:rPr sz="2000" spc="-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offerte</a:t>
            </a:r>
            <a:r>
              <a:rPr sz="2000" spc="-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clienti</a:t>
            </a:r>
            <a:endParaRPr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93700" indent="-381000" algn="just">
              <a:lnSpc>
                <a:spcPts val="3500"/>
              </a:lnSpc>
              <a:spcBef>
                <a:spcPts val="400"/>
              </a:spcBef>
              <a:buFont typeface="Arial MT"/>
              <a:buChar char="•"/>
              <a:tabLst>
                <a:tab pos="393065" algn="l"/>
                <a:tab pos="393700" algn="l"/>
              </a:tabLst>
            </a:pP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Gestione</a:t>
            </a:r>
            <a:r>
              <a:rPr sz="2000" spc="-3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della</a:t>
            </a:r>
            <a:r>
              <a:rPr sz="2000" spc="-3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relazione</a:t>
            </a:r>
            <a:endParaRPr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93700" indent="-381000" algn="just">
              <a:lnSpc>
                <a:spcPts val="3500"/>
              </a:lnSpc>
              <a:spcBef>
                <a:spcPts val="300"/>
              </a:spcBef>
              <a:buFont typeface="Arial MT"/>
              <a:buChar char="•"/>
              <a:tabLst>
                <a:tab pos="393065" algn="l"/>
                <a:tab pos="393700" algn="l"/>
              </a:tabLst>
            </a:pP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Fidelizzazione</a:t>
            </a:r>
            <a:endParaRPr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112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A860DB1-E679-4298-80EE-6C37BA2FA4A4}"/>
              </a:ext>
            </a:extLst>
          </p:cNvPr>
          <p:cNvSpPr txBox="1"/>
          <p:nvPr/>
        </p:nvSpPr>
        <p:spPr>
          <a:xfrm>
            <a:off x="608672" y="519782"/>
            <a:ext cx="7830651" cy="264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sz="2000" spc="6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</a:t>
            </a:r>
            <a:r>
              <a:rPr sz="2000" spc="5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10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come</a:t>
            </a:r>
            <a:r>
              <a:rPr sz="2000" spc="5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14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può</a:t>
            </a:r>
            <a:r>
              <a:rPr sz="2000" spc="6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114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questa</a:t>
            </a:r>
            <a:r>
              <a:rPr sz="2000" spc="5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11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mole</a:t>
            </a:r>
            <a:r>
              <a:rPr sz="2000" spc="5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10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</a:t>
            </a:r>
            <a:r>
              <a:rPr sz="2000" spc="6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10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informazioni</a:t>
            </a:r>
            <a:r>
              <a:rPr sz="2000" spc="5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7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contribuire</a:t>
            </a:r>
            <a:r>
              <a:rPr sz="2000" spc="5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13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 </a:t>
            </a:r>
            <a:r>
              <a:rPr sz="2000" spc="-58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6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incrementare</a:t>
            </a:r>
            <a:r>
              <a:rPr sz="2000" spc="5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5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il</a:t>
            </a:r>
            <a:r>
              <a:rPr sz="2000" spc="5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7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fatturato</a:t>
            </a:r>
            <a:r>
              <a:rPr sz="2000" spc="5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9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aziendale?</a:t>
            </a:r>
            <a:endParaRPr sz="2000" dirty="0">
              <a:solidFill>
                <a:srgbClr val="C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65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Come</a:t>
            </a:r>
            <a:r>
              <a:rPr sz="2000" spc="-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riuscire</a:t>
            </a:r>
            <a:r>
              <a:rPr sz="2000" spc="-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</a:t>
            </a:r>
            <a:r>
              <a:rPr sz="2000" spc="-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sfruttarle</a:t>
            </a:r>
            <a:r>
              <a:rPr sz="2000" spc="-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per:</a:t>
            </a:r>
            <a:endParaRPr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14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VENDERE</a:t>
            </a:r>
            <a:r>
              <a:rPr sz="2000" spc="3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</a:t>
            </a:r>
            <a:r>
              <a:rPr sz="2000" spc="4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PIU’</a:t>
            </a:r>
          </a:p>
          <a:p>
            <a:pPr marL="355600" indent="-342900">
              <a:lnSpc>
                <a:spcPct val="100000"/>
              </a:lnSpc>
              <a:spcBef>
                <a:spcPts val="15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14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VENDERE</a:t>
            </a:r>
            <a:r>
              <a:rPr sz="2000" spc="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15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MEGLIO</a:t>
            </a:r>
            <a:endParaRPr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" name="object 6">
            <a:extLst>
              <a:ext uri="{FF2B5EF4-FFF2-40B4-BE49-F238E27FC236}">
                <a16:creationId xmlns:a16="http://schemas.microsoft.com/office/drawing/2014/main" id="{B326B14E-E04B-499F-B062-FDEF8626CE5D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39414" y="3429000"/>
            <a:ext cx="40259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399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1F55CC7-5146-4C63-97B5-835E42661672}"/>
              </a:ext>
            </a:extLst>
          </p:cNvPr>
          <p:cNvSpPr txBox="1"/>
          <p:nvPr/>
        </p:nvSpPr>
        <p:spPr>
          <a:xfrm>
            <a:off x="348615" y="1392237"/>
            <a:ext cx="11594569" cy="206261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765810">
              <a:lnSpc>
                <a:spcPct val="115300"/>
              </a:lnSpc>
              <a:spcBef>
                <a:spcPts val="130"/>
              </a:spcBef>
            </a:pP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Viviamo nell’epoca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dei cosidetti </a:t>
            </a:r>
            <a:r>
              <a:rPr sz="2000" b="1" spc="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“BIG </a:t>
            </a:r>
            <a:r>
              <a:rPr sz="2000" b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DATA”,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insieme di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informazioni che danno l’opportunità di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mappare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ogni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singolo </a:t>
            </a:r>
            <a:r>
              <a:rPr sz="2000" spc="-6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cliente per poi organizzare tutte le informazioni raccolte in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 </a:t>
            </a:r>
            <a:r>
              <a:rPr sz="2000" spc="-6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database</a:t>
            </a: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strutturato.</a:t>
            </a: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2700" marR="5080">
              <a:lnSpc>
                <a:spcPct val="116700"/>
              </a:lnSpc>
            </a:pP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 aziende che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sapranno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prima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 meglio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rendere questo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 </a:t>
            </a:r>
            <a:r>
              <a:rPr sz="2000" b="1" spc="14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VALORE </a:t>
            </a:r>
            <a:r>
              <a:rPr sz="2000" b="1" spc="-59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b="1" spc="14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AGGIUNTO</a:t>
            </a:r>
            <a:r>
              <a:rPr sz="2000" spc="14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avranno</a:t>
            </a: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</a:t>
            </a: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enorme</a:t>
            </a: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vantaggio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competitivo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nel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mercato.</a:t>
            </a:r>
          </a:p>
        </p:txBody>
      </p:sp>
      <p:pic>
        <p:nvPicPr>
          <p:cNvPr id="3" name="object 6">
            <a:extLst>
              <a:ext uri="{FF2B5EF4-FFF2-40B4-BE49-F238E27FC236}">
                <a16:creationId xmlns:a16="http://schemas.microsoft.com/office/drawing/2014/main" id="{B1703F4D-E31E-4473-B71B-26469795D3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90706" y="4279900"/>
            <a:ext cx="33528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2370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99A2ED2-5035-4D5C-87E8-AB957A8A5FD3}"/>
              </a:ext>
            </a:extLst>
          </p:cNvPr>
          <p:cNvSpPr txBox="1"/>
          <p:nvPr/>
        </p:nvSpPr>
        <p:spPr>
          <a:xfrm>
            <a:off x="1053529" y="659934"/>
            <a:ext cx="10084942" cy="2501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</a:t>
            </a:r>
            <a:r>
              <a:rPr sz="2000" b="1" spc="1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leads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generati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dalle campagne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marketing, se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integrati con </a:t>
            </a:r>
            <a:r>
              <a:rPr sz="2000" spc="-6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strumenti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innovativi, permettono</a:t>
            </a: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di:</a:t>
            </a:r>
            <a:endParaRPr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aggiornare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informazioni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sui</a:t>
            </a: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clienti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attuali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potenziali</a:t>
            </a:r>
            <a:endParaRPr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55600" indent="-342900">
              <a:lnSpc>
                <a:spcPct val="100000"/>
              </a:lnSpc>
              <a:spcBef>
                <a:spcPts val="4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ottenere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una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profilazione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</a:t>
            </a: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target</a:t>
            </a: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dei</a:t>
            </a: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clienti</a:t>
            </a:r>
            <a:endParaRPr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55600" indent="-342900">
              <a:lnSpc>
                <a:spcPct val="100000"/>
              </a:lnSpc>
              <a:spcBef>
                <a:spcPts val="4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attivare</a:t>
            </a:r>
            <a:r>
              <a:rPr sz="2000" spc="-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campagne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direct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marketing</a:t>
            </a: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hoc</a:t>
            </a:r>
          </a:p>
          <a:p>
            <a:pPr marL="355600" indent="-342900">
              <a:lnSpc>
                <a:spcPct val="100000"/>
              </a:lnSpc>
              <a:spcBef>
                <a:spcPts val="4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definire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strategie</a:t>
            </a: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marketing</a:t>
            </a: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personalizzate</a:t>
            </a:r>
            <a:r>
              <a:rPr sz="2000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</a:t>
            </a:r>
            <a:r>
              <a:rPr sz="20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target</a:t>
            </a:r>
          </a:p>
        </p:txBody>
      </p:sp>
      <p:pic>
        <p:nvPicPr>
          <p:cNvPr id="3" name="object 6">
            <a:extLst>
              <a:ext uri="{FF2B5EF4-FFF2-40B4-BE49-F238E27FC236}">
                <a16:creationId xmlns:a16="http://schemas.microsoft.com/office/drawing/2014/main" id="{3F52B33B-B435-4835-A79C-0D5B089068F5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55458" y="3942826"/>
            <a:ext cx="2454061" cy="123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3858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7826BD6-6B27-4C23-B658-3C8C297A2BCC}"/>
              </a:ext>
            </a:extLst>
          </p:cNvPr>
          <p:cNvSpPr txBox="1"/>
          <p:nvPr/>
        </p:nvSpPr>
        <p:spPr>
          <a:xfrm>
            <a:off x="1868997" y="1061018"/>
            <a:ext cx="76654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pc="-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Il </a:t>
            </a:r>
            <a:r>
              <a:rPr lang="it-IT" b="1" spc="14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vantaggio </a:t>
            </a:r>
            <a:r>
              <a:rPr lang="it-IT" b="1" spc="8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competitivo </a:t>
            </a:r>
            <a:r>
              <a:rPr lang="it-IT" spc="-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 l’azienda diventa essere in </a:t>
            </a:r>
            <a:r>
              <a:rPr lang="it-IT" spc="-62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grado</a:t>
            </a:r>
            <a:r>
              <a:rPr lang="it-IT" spc="-1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di:</a:t>
            </a:r>
            <a:endParaRPr lang="it-IT" dirty="0">
              <a:solidFill>
                <a:srgbClr val="C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4EFCE7C-99E9-4942-A985-B725A7576C45}"/>
              </a:ext>
            </a:extLst>
          </p:cNvPr>
          <p:cNvSpPr txBox="1"/>
          <p:nvPr/>
        </p:nvSpPr>
        <p:spPr>
          <a:xfrm>
            <a:off x="1868997" y="2157562"/>
            <a:ext cx="8454005" cy="2542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77545" indent="-2857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it-IT" sz="1800" b="1" spc="150" dirty="0">
                <a:latin typeface="Trebuchet MS"/>
                <a:cs typeface="Trebuchet MS"/>
              </a:rPr>
              <a:t>ASCOLTARE</a:t>
            </a:r>
            <a:r>
              <a:rPr lang="it-IT" sz="1800" b="1" spc="20" dirty="0">
                <a:latin typeface="Trebuchet MS"/>
                <a:cs typeface="Trebuchet MS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le</a:t>
            </a:r>
            <a:r>
              <a:rPr lang="it-IT" sz="1800" spc="-15" dirty="0">
                <a:latin typeface="Lucida Sans Unicode"/>
                <a:cs typeface="Lucida Sans Unicode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esigenze</a:t>
            </a:r>
            <a:r>
              <a:rPr lang="it-IT" sz="1800" spc="-15" dirty="0">
                <a:latin typeface="Lucida Sans Unicode"/>
                <a:cs typeface="Lucida Sans Unicode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dei</a:t>
            </a:r>
            <a:r>
              <a:rPr lang="it-IT" sz="1800" dirty="0">
                <a:latin typeface="Lucida Sans Unicode"/>
                <a:cs typeface="Lucida Sans Unicode"/>
              </a:rPr>
              <a:t> </a:t>
            </a:r>
            <a:r>
              <a:rPr lang="it-IT" sz="1800" b="1" spc="120" dirty="0">
                <a:latin typeface="Trebuchet MS"/>
                <a:cs typeface="Trebuchet MS"/>
              </a:rPr>
              <a:t>CLIENTI</a:t>
            </a:r>
            <a:endParaRPr lang="it-IT" sz="1800" dirty="0">
              <a:latin typeface="Trebuchet MS"/>
              <a:cs typeface="Trebuchet MS"/>
            </a:endParaRPr>
          </a:p>
          <a:p>
            <a:pPr marL="677545" marR="5080" indent="-285750">
              <a:lnSpc>
                <a:spcPct val="177100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it-IT" sz="1800" b="1" spc="140" dirty="0">
                <a:latin typeface="Trebuchet MS"/>
                <a:cs typeface="Trebuchet MS"/>
              </a:rPr>
              <a:t>COSTRUIRE</a:t>
            </a:r>
            <a:r>
              <a:rPr lang="it-IT" sz="1800" b="1" spc="45" dirty="0">
                <a:latin typeface="Trebuchet MS"/>
                <a:cs typeface="Trebuchet MS"/>
              </a:rPr>
              <a:t> </a:t>
            </a:r>
            <a:r>
              <a:rPr lang="it-IT" sz="1800" b="1" spc="20" dirty="0">
                <a:latin typeface="Trebuchet MS"/>
                <a:cs typeface="Trebuchet MS"/>
              </a:rPr>
              <a:t>e</a:t>
            </a:r>
            <a:r>
              <a:rPr lang="it-IT" sz="1800" b="1" spc="50" dirty="0">
                <a:latin typeface="Trebuchet MS"/>
                <a:cs typeface="Trebuchet MS"/>
              </a:rPr>
              <a:t> </a:t>
            </a:r>
            <a:r>
              <a:rPr lang="it-IT" sz="1800" b="1" spc="185" dirty="0">
                <a:latin typeface="Trebuchet MS"/>
                <a:cs typeface="Trebuchet MS"/>
              </a:rPr>
              <a:t>MONITORARE</a:t>
            </a:r>
            <a:r>
              <a:rPr lang="it-IT" sz="1800" b="1" spc="50" dirty="0">
                <a:latin typeface="Trebuchet MS"/>
                <a:cs typeface="Trebuchet MS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la</a:t>
            </a:r>
            <a:r>
              <a:rPr lang="it-IT" sz="1800" spc="-10" dirty="0">
                <a:latin typeface="Lucida Sans Unicode"/>
                <a:cs typeface="Lucida Sans Unicode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relazione</a:t>
            </a:r>
            <a:r>
              <a:rPr lang="it-IT" sz="1800" spc="-10" dirty="0">
                <a:latin typeface="Lucida Sans Unicode"/>
                <a:cs typeface="Lucida Sans Unicode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con</a:t>
            </a:r>
            <a:r>
              <a:rPr lang="it-IT" sz="1800" spc="-10" dirty="0">
                <a:latin typeface="Lucida Sans Unicode"/>
                <a:cs typeface="Lucida Sans Unicode"/>
              </a:rPr>
              <a:t> </a:t>
            </a:r>
            <a:r>
              <a:rPr lang="it-IT" sz="1800" dirty="0">
                <a:latin typeface="Lucida Sans Unicode"/>
                <a:cs typeface="Lucida Sans Unicode"/>
              </a:rPr>
              <a:t>i</a:t>
            </a:r>
            <a:r>
              <a:rPr lang="it-IT" sz="1800" spc="5" dirty="0">
                <a:latin typeface="Lucida Sans Unicode"/>
                <a:cs typeface="Lucida Sans Unicode"/>
              </a:rPr>
              <a:t> </a:t>
            </a:r>
            <a:r>
              <a:rPr lang="it-IT" sz="1800" b="1" spc="120" dirty="0">
                <a:latin typeface="Trebuchet MS"/>
                <a:cs typeface="Trebuchet MS"/>
              </a:rPr>
              <a:t>CLIENTI </a:t>
            </a:r>
            <a:r>
              <a:rPr lang="it-IT" sz="1800" b="1" spc="-585" dirty="0">
                <a:latin typeface="Trebuchet MS"/>
                <a:cs typeface="Trebuchet MS"/>
              </a:rPr>
              <a:t> </a:t>
            </a:r>
            <a:r>
              <a:rPr lang="it-IT" sz="1800" b="1" spc="150" dirty="0">
                <a:latin typeface="Trebuchet MS"/>
                <a:cs typeface="Trebuchet MS"/>
              </a:rPr>
              <a:t>MAPPARE </a:t>
            </a:r>
            <a:r>
              <a:rPr lang="it-IT" sz="1800" b="1" spc="20" dirty="0">
                <a:latin typeface="Trebuchet MS"/>
                <a:cs typeface="Trebuchet MS"/>
              </a:rPr>
              <a:t>e </a:t>
            </a:r>
            <a:r>
              <a:rPr lang="it-IT" sz="1800" b="1" spc="155" dirty="0">
                <a:latin typeface="Trebuchet MS"/>
                <a:cs typeface="Trebuchet MS"/>
              </a:rPr>
              <a:t>AGGIORNARE </a:t>
            </a:r>
            <a:r>
              <a:rPr lang="it-IT" sz="1800" spc="-5" dirty="0">
                <a:latin typeface="Lucida Sans Unicode"/>
                <a:cs typeface="Lucida Sans Unicode"/>
              </a:rPr>
              <a:t>le informazioni </a:t>
            </a:r>
            <a:r>
              <a:rPr lang="it-IT" sz="1800" dirty="0">
                <a:latin typeface="Lucida Sans Unicode"/>
                <a:cs typeface="Lucida Sans Unicode"/>
              </a:rPr>
              <a:t>sui </a:t>
            </a:r>
            <a:r>
              <a:rPr lang="it-IT" sz="1800" b="1" spc="120" dirty="0">
                <a:latin typeface="Trebuchet MS"/>
                <a:cs typeface="Trebuchet MS"/>
              </a:rPr>
              <a:t>CLIENTI </a:t>
            </a:r>
            <a:r>
              <a:rPr lang="it-IT" sz="1800" b="1" spc="-590" dirty="0">
                <a:latin typeface="Trebuchet MS"/>
                <a:cs typeface="Trebuchet MS"/>
              </a:rPr>
              <a:t> </a:t>
            </a:r>
          </a:p>
          <a:p>
            <a:pPr marL="677545" marR="5080" indent="-285750">
              <a:lnSpc>
                <a:spcPct val="177100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it-IT" sz="1800" b="1" spc="145" dirty="0">
                <a:latin typeface="Trebuchet MS"/>
                <a:cs typeface="Trebuchet MS"/>
              </a:rPr>
              <a:t>RISPONDERE</a:t>
            </a:r>
            <a:r>
              <a:rPr lang="it-IT" sz="1800" b="1" spc="20" dirty="0">
                <a:latin typeface="Trebuchet MS"/>
                <a:cs typeface="Trebuchet MS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in</a:t>
            </a:r>
            <a:r>
              <a:rPr lang="it-IT" sz="1800" spc="-10" dirty="0">
                <a:latin typeface="Lucida Sans Unicode"/>
                <a:cs typeface="Lucida Sans Unicode"/>
              </a:rPr>
              <a:t> </a:t>
            </a:r>
            <a:r>
              <a:rPr lang="it-IT" sz="1800" dirty="0">
                <a:latin typeface="Lucida Sans Unicode"/>
                <a:cs typeface="Lucida Sans Unicode"/>
              </a:rPr>
              <a:t>maniera</a:t>
            </a:r>
            <a:r>
              <a:rPr lang="it-IT" sz="1800" spc="-5" dirty="0">
                <a:latin typeface="Lucida Sans Unicode"/>
                <a:cs typeface="Lucida Sans Unicode"/>
              </a:rPr>
              <a:t> chiara alle</a:t>
            </a:r>
            <a:r>
              <a:rPr lang="it-IT" sz="1800" spc="-10" dirty="0">
                <a:latin typeface="Lucida Sans Unicode"/>
                <a:cs typeface="Lucida Sans Unicode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richieste</a:t>
            </a:r>
            <a:r>
              <a:rPr lang="it-IT" sz="1800" spc="-10" dirty="0">
                <a:latin typeface="Lucida Sans Unicode"/>
                <a:cs typeface="Lucida Sans Unicode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dei</a:t>
            </a:r>
            <a:r>
              <a:rPr lang="it-IT" dirty="0">
                <a:latin typeface="Lucida Sans Unicode"/>
                <a:cs typeface="Lucida Sans Unicode"/>
              </a:rPr>
              <a:t> </a:t>
            </a:r>
            <a:r>
              <a:rPr lang="it-IT" sz="1800" b="1" spc="120" dirty="0">
                <a:latin typeface="Trebuchet MS"/>
                <a:cs typeface="Trebuchet MS"/>
              </a:rPr>
              <a:t>CLIENTI</a:t>
            </a:r>
            <a:endParaRPr lang="it-IT" sz="1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it-IT" sz="24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it-IT" sz="2000" b="1" spc="254" dirty="0">
                <a:latin typeface="Trebuchet MS"/>
                <a:cs typeface="Trebuchet MS"/>
              </a:rPr>
              <a:t>…con</a:t>
            </a:r>
            <a:r>
              <a:rPr lang="it-IT" sz="2000" b="1" spc="55" dirty="0">
                <a:latin typeface="Trebuchet MS"/>
                <a:cs typeface="Trebuchet MS"/>
              </a:rPr>
              <a:t> </a:t>
            </a:r>
            <a:r>
              <a:rPr lang="it-IT" sz="2000" b="1" spc="140" dirty="0">
                <a:latin typeface="Trebuchet MS"/>
                <a:cs typeface="Trebuchet MS"/>
              </a:rPr>
              <a:t>nuovi</a:t>
            </a:r>
            <a:r>
              <a:rPr lang="it-IT" sz="2000" b="1" spc="65" dirty="0">
                <a:latin typeface="Trebuchet MS"/>
                <a:cs typeface="Trebuchet MS"/>
              </a:rPr>
              <a:t> </a:t>
            </a:r>
            <a:r>
              <a:rPr lang="it-IT" sz="2000" b="1" spc="75" dirty="0">
                <a:latin typeface="Trebuchet MS"/>
                <a:cs typeface="Trebuchet MS"/>
              </a:rPr>
              <a:t>strumenti,</a:t>
            </a:r>
            <a:r>
              <a:rPr lang="it-IT" sz="2000" b="1" spc="60" dirty="0">
                <a:latin typeface="Trebuchet MS"/>
                <a:cs typeface="Trebuchet MS"/>
              </a:rPr>
              <a:t> </a:t>
            </a:r>
            <a:r>
              <a:rPr lang="it-IT" sz="2000" b="1" spc="105" dirty="0">
                <a:latin typeface="Trebuchet MS"/>
                <a:cs typeface="Trebuchet MS"/>
              </a:rPr>
              <a:t>in</a:t>
            </a:r>
            <a:r>
              <a:rPr lang="it-IT" sz="2000" b="1" spc="55" dirty="0">
                <a:latin typeface="Trebuchet MS"/>
                <a:cs typeface="Trebuchet MS"/>
              </a:rPr>
              <a:t> </a:t>
            </a:r>
            <a:r>
              <a:rPr lang="it-IT" sz="2000" b="1" spc="140" dirty="0">
                <a:latin typeface="Trebuchet MS"/>
                <a:cs typeface="Trebuchet MS"/>
              </a:rPr>
              <a:t>nuovi</a:t>
            </a:r>
            <a:r>
              <a:rPr lang="it-IT" sz="2000" b="1" spc="65" dirty="0">
                <a:latin typeface="Trebuchet MS"/>
                <a:cs typeface="Trebuchet MS"/>
              </a:rPr>
              <a:t> </a:t>
            </a:r>
            <a:r>
              <a:rPr lang="it-IT" sz="2000" b="1" spc="175" dirty="0">
                <a:latin typeface="Trebuchet MS"/>
                <a:cs typeface="Trebuchet MS"/>
              </a:rPr>
              <a:t>modi</a:t>
            </a:r>
            <a:endParaRPr lang="it-IT" sz="20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636801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AC8985E9-87E5-49A1-AB74-29E7C0A946A8}"/>
              </a:ext>
            </a:extLst>
          </p:cNvPr>
          <p:cNvSpPr txBox="1"/>
          <p:nvPr/>
        </p:nvSpPr>
        <p:spPr>
          <a:xfrm>
            <a:off x="123267" y="932290"/>
            <a:ext cx="117099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Le Capacità Relazionali sono l'elemento determinante per il successo delle aziende</a:t>
            </a:r>
          </a:p>
          <a:p>
            <a:endParaRPr lang="it-IT" dirty="0">
              <a:solidFill>
                <a:srgbClr val="2B2A2A"/>
              </a:solidFill>
              <a:latin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Il customer </a:t>
            </a:r>
            <a:r>
              <a:rPr lang="it-IT" b="0" i="0" dirty="0" err="1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relationship</a:t>
            </a: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 management (CRM) è la creazione, lo sviluppo, il mantenimento e l’ottimizzazione delle relazioni di lungo periodo reciprocamente più proficue tra clienti ed azienda. Il CRM di successo si basa sulla comprensione dei bisogni e dei desideri dei consumatori, e si realizza ponendo tali desideri al centro del business(customer </a:t>
            </a:r>
            <a:r>
              <a:rPr lang="it-IT" b="0" i="0" dirty="0" err="1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centricity</a:t>
            </a: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) ed integrandoli con la strategia societaria, le persone, la tecnologia.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>
              <a:solidFill>
                <a:srgbClr val="2B2A2A"/>
              </a:solidFill>
              <a:latin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CRM non solo una tecnologia ma è una strategia di business, una vera e propria cultura di orientamento verso il cliente per averne accesso, che coinvolge ed integra in un’unica vision tutti settori aziendali, dal marketing, alle vendite, all’assistenza clienti, alla produzione.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>
              <a:solidFill>
                <a:srgbClr val="2B2A2A"/>
              </a:solidFill>
              <a:latin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2B2A2A"/>
                </a:solidFill>
                <a:effectLst/>
                <a:latin typeface="Open Sans" panose="020B0606030504020204" pitchFamily="34" charset="0"/>
              </a:rPr>
              <a:t> L’obiettivo non è più solo conquistare nuovi consumatori ma, soprattutto, trattenere e fidelizzare quelli più "redditizi", il CRM stabilisce un nuovo approccio al mercato che pone il cliente e non il prodotto al centro del business.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289223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DEA18A6B-A8C7-4E0B-BE50-37A2FB59AF65}"/>
              </a:ext>
            </a:extLst>
          </p:cNvPr>
          <p:cNvSpPr txBox="1"/>
          <p:nvPr/>
        </p:nvSpPr>
        <p:spPr>
          <a:xfrm>
            <a:off x="2208751" y="1327829"/>
            <a:ext cx="7774497" cy="30987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lang="it-IT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E’ fondamentale </a:t>
            </a:r>
            <a:r>
              <a:rPr lang="it-IT" sz="18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 le aziende comprendere importanza </a:t>
            </a:r>
            <a:r>
              <a:rPr lang="it-IT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 valore </a:t>
            </a:r>
            <a:r>
              <a:rPr lang="it-IT" sz="1800" spc="-6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z="18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aggiunto</a:t>
            </a:r>
            <a:r>
              <a:rPr lang="it-IT" sz="18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z="18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di:</a:t>
            </a:r>
            <a:endParaRPr lang="it-IT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>
              <a:lnSpc>
                <a:spcPts val="3100"/>
              </a:lnSpc>
              <a:spcBef>
                <a:spcPts val="70"/>
              </a:spcBef>
            </a:pPr>
            <a:endParaRPr lang="it-IT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55650" lvl="1" indent="-285750">
              <a:lnSpc>
                <a:spcPts val="3100"/>
              </a:lnSpc>
              <a:buFont typeface="Arial" panose="020B0604020202020204" pitchFamily="34" charset="0"/>
              <a:buChar char="•"/>
            </a:pPr>
            <a:r>
              <a:rPr lang="it-IT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offrire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b="1" spc="8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tempestività</a:t>
            </a:r>
            <a:r>
              <a:rPr lang="it-IT" b="1" spc="3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risposta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cliente</a:t>
            </a:r>
          </a:p>
          <a:p>
            <a:pPr marL="755650" lvl="1" indent="-285750">
              <a:lnSpc>
                <a:spcPts val="3100"/>
              </a:lnSpc>
              <a:buFont typeface="Arial" panose="020B0604020202020204" pitchFamily="34" charset="0"/>
              <a:buChar char="•"/>
            </a:pPr>
            <a:r>
              <a:rPr lang="it-IT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suddividere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richieste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dei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clienti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</a:t>
            </a:r>
            <a:r>
              <a:rPr lang="it-IT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b="1" spc="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aree</a:t>
            </a:r>
            <a:r>
              <a:rPr lang="it-IT" b="1" spc="4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b="1" spc="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</a:t>
            </a:r>
            <a:r>
              <a:rPr lang="it-IT" b="1" spc="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b="1" spc="8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competenze</a:t>
            </a:r>
            <a:endParaRPr lang="it-IT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55650" lvl="1" indent="-285750">
              <a:lnSpc>
                <a:spcPts val="3100"/>
              </a:lnSpc>
              <a:buFont typeface="Arial" panose="020B0604020202020204" pitchFamily="34" charset="0"/>
              <a:buChar char="•"/>
            </a:pPr>
            <a:r>
              <a:rPr lang="it-IT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offrire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ai </a:t>
            </a:r>
            <a:r>
              <a:rPr lang="it-IT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manager un</a:t>
            </a:r>
            <a:r>
              <a:rPr lang="it-IT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b="1" spc="14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monitoraggio</a:t>
            </a:r>
            <a:r>
              <a:rPr lang="it-IT" b="1" spc="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tempo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reale </a:t>
            </a:r>
            <a:r>
              <a:rPr lang="it-IT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sullo stato </a:t>
            </a:r>
            <a:r>
              <a:rPr lang="it-IT" spc="-6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delle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chiamate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sulla</a:t>
            </a:r>
            <a:r>
              <a:rPr lang="it-IT" spc="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b="1" spc="1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presa</a:t>
            </a:r>
            <a:r>
              <a:rPr lang="it-IT" b="1" spc="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b="1" spc="9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</a:t>
            </a:r>
            <a:r>
              <a:rPr lang="it-IT" b="1" spc="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b="1" spc="7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carico</a:t>
            </a:r>
            <a:r>
              <a:rPr lang="it-IT" b="1" spc="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delle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richieste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dei</a:t>
            </a:r>
            <a:r>
              <a:rPr lang="it-IT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clienti</a:t>
            </a:r>
          </a:p>
          <a:p>
            <a:pPr marL="755650" lvl="1" indent="-285750">
              <a:lnSpc>
                <a:spcPts val="3100"/>
              </a:lnSpc>
              <a:buFont typeface="Arial" panose="020B0604020202020204" pitchFamily="34" charset="0"/>
              <a:buChar char="•"/>
            </a:pPr>
            <a:r>
              <a:rPr lang="it-IT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eliminare</a:t>
            </a:r>
            <a:r>
              <a:rPr lang="it-IT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percentuali</a:t>
            </a:r>
            <a:r>
              <a:rPr lang="it-IT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</a:t>
            </a:r>
            <a:r>
              <a:rPr lang="it-IT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telefonate</a:t>
            </a:r>
            <a:r>
              <a:rPr lang="it-IT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</a:t>
            </a:r>
            <a:r>
              <a:rPr lang="it-IT" spc="-1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richieste</a:t>
            </a:r>
            <a:r>
              <a:rPr lang="it-IT" spc="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b="1" spc="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inevase</a:t>
            </a:r>
            <a:endParaRPr lang="it-IT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A89B06-32AE-44C8-9389-11BC5C61CA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2380" y="4706945"/>
            <a:ext cx="3706689" cy="1420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2879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B88BBBCD-F814-42C8-BA80-B0A16E8D4D82}"/>
              </a:ext>
            </a:extLst>
          </p:cNvPr>
          <p:cNvSpPr txBox="1"/>
          <p:nvPr/>
        </p:nvSpPr>
        <p:spPr>
          <a:xfrm>
            <a:off x="4775433" y="385786"/>
            <a:ext cx="60946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spc="145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</a:t>
            </a:r>
            <a:r>
              <a:rPr lang="it-IT" sz="2400" b="1" spc="7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it-IT" sz="2400" b="1" spc="18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RISULTATI</a:t>
            </a:r>
            <a:r>
              <a:rPr lang="it-IT" sz="2400" b="1" spc="7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it-IT" sz="2400" dirty="0">
              <a:solidFill>
                <a:srgbClr val="C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00D52D7-3839-40CA-8BC9-FCE9EE6D6186}"/>
              </a:ext>
            </a:extLst>
          </p:cNvPr>
          <p:cNvSpPr txBox="1"/>
          <p:nvPr/>
        </p:nvSpPr>
        <p:spPr>
          <a:xfrm>
            <a:off x="1612783" y="1533836"/>
            <a:ext cx="9368406" cy="3361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marR="5080" indent="-342900">
              <a:lnSpc>
                <a:spcPts val="3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lang="it-IT" sz="1800" dirty="0">
                <a:latin typeface="Lucida Sans Unicode"/>
                <a:cs typeface="Lucida Sans Unicode"/>
              </a:rPr>
              <a:t>Aumento numero </a:t>
            </a:r>
            <a:r>
              <a:rPr lang="it-IT" sz="1800" spc="-5" dirty="0">
                <a:latin typeface="Lucida Sans Unicode"/>
                <a:cs typeface="Lucida Sans Unicode"/>
              </a:rPr>
              <a:t>delle trattative </a:t>
            </a:r>
            <a:r>
              <a:rPr lang="it-IT" sz="1800" dirty="0">
                <a:latin typeface="Lucida Sans Unicode"/>
                <a:cs typeface="Lucida Sans Unicode"/>
              </a:rPr>
              <a:t>e </a:t>
            </a:r>
            <a:r>
              <a:rPr lang="it-IT" sz="1800" spc="-5" dirty="0">
                <a:latin typeface="Lucida Sans Unicode"/>
                <a:cs typeface="Lucida Sans Unicode"/>
              </a:rPr>
              <a:t>conseguente </a:t>
            </a:r>
            <a:r>
              <a:rPr lang="it-IT" sz="1800" b="1" spc="75" dirty="0">
                <a:latin typeface="Trebuchet MS"/>
                <a:cs typeface="Trebuchet MS"/>
              </a:rPr>
              <a:t>incremento </a:t>
            </a:r>
            <a:r>
              <a:rPr lang="it-IT" sz="1800" b="1" spc="-590" dirty="0">
                <a:latin typeface="Trebuchet MS"/>
                <a:cs typeface="Trebuchet MS"/>
              </a:rPr>
              <a:t> </a:t>
            </a:r>
            <a:r>
              <a:rPr lang="it-IT" sz="1800" b="1" spc="70" dirty="0">
                <a:latin typeface="Trebuchet MS"/>
                <a:cs typeface="Trebuchet MS"/>
              </a:rPr>
              <a:t>vendite</a:t>
            </a:r>
            <a:endParaRPr lang="it-IT" sz="1800" dirty="0">
              <a:latin typeface="Trebuchet MS"/>
              <a:cs typeface="Trebuchet MS"/>
            </a:endParaRPr>
          </a:p>
          <a:p>
            <a:pPr marL="355600" indent="-342900">
              <a:lnSpc>
                <a:spcPts val="3000"/>
              </a:lnSpc>
              <a:spcBef>
                <a:spcPts val="10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lang="it-IT" sz="1800" b="1" spc="120" dirty="0">
                <a:latin typeface="Trebuchet MS"/>
                <a:cs typeface="Trebuchet MS"/>
              </a:rPr>
              <a:t>Aumento</a:t>
            </a:r>
            <a:r>
              <a:rPr lang="it-IT" sz="1800" b="1" spc="40" dirty="0">
                <a:latin typeface="Trebuchet MS"/>
                <a:cs typeface="Trebuchet MS"/>
              </a:rPr>
              <a:t> </a:t>
            </a:r>
            <a:r>
              <a:rPr lang="it-IT" sz="1800" b="1" spc="85" dirty="0">
                <a:latin typeface="Trebuchet MS"/>
                <a:cs typeface="Trebuchet MS"/>
              </a:rPr>
              <a:t>produttività</a:t>
            </a:r>
            <a:r>
              <a:rPr lang="it-IT" sz="1800" b="1" spc="20" dirty="0">
                <a:latin typeface="Trebuchet MS"/>
                <a:cs typeface="Trebuchet MS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dei</a:t>
            </a:r>
            <a:r>
              <a:rPr lang="it-IT" sz="1800" spc="-15" dirty="0">
                <a:latin typeface="Lucida Sans Unicode"/>
                <a:cs typeface="Lucida Sans Unicode"/>
              </a:rPr>
              <a:t> </a:t>
            </a:r>
            <a:r>
              <a:rPr lang="it-IT" sz="1800" dirty="0">
                <a:latin typeface="Lucida Sans Unicode"/>
                <a:cs typeface="Lucida Sans Unicode"/>
              </a:rPr>
              <a:t>singoli</a:t>
            </a:r>
            <a:r>
              <a:rPr lang="it-IT" sz="1800" spc="-10" dirty="0">
                <a:latin typeface="Lucida Sans Unicode"/>
                <a:cs typeface="Lucida Sans Unicode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reparti</a:t>
            </a:r>
            <a:endParaRPr lang="it-IT" sz="1800" dirty="0">
              <a:latin typeface="Lucida Sans Unicode"/>
              <a:cs typeface="Lucida Sans Unicode"/>
            </a:endParaRPr>
          </a:p>
          <a:p>
            <a:pPr marL="355600" marR="275590" indent="-342900">
              <a:lnSpc>
                <a:spcPts val="3000"/>
              </a:lnSpc>
              <a:spcBef>
                <a:spcPts val="5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lang="it-IT" sz="1800" b="1" spc="114" dirty="0">
                <a:latin typeface="Trebuchet MS"/>
                <a:cs typeface="Trebuchet MS"/>
              </a:rPr>
              <a:t>Misurabilità </a:t>
            </a:r>
            <a:r>
              <a:rPr lang="it-IT" sz="1800" spc="-5" dirty="0">
                <a:latin typeface="Lucida Sans Unicode"/>
                <a:cs typeface="Lucida Sans Unicode"/>
              </a:rPr>
              <a:t>iniziative di comunicazione con possibilità di </a:t>
            </a:r>
            <a:r>
              <a:rPr lang="it-IT" sz="1800" spc="-620" dirty="0">
                <a:latin typeface="Lucida Sans Unicode"/>
                <a:cs typeface="Lucida Sans Unicode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indirizzare</a:t>
            </a:r>
            <a:r>
              <a:rPr lang="it-IT" sz="1800" spc="-10" dirty="0">
                <a:latin typeface="Lucida Sans Unicode"/>
                <a:cs typeface="Lucida Sans Unicode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il</a:t>
            </a:r>
            <a:r>
              <a:rPr lang="it-IT" sz="1800" spc="-10" dirty="0">
                <a:latin typeface="Lucida Sans Unicode"/>
                <a:cs typeface="Lucida Sans Unicode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budget </a:t>
            </a:r>
            <a:r>
              <a:rPr lang="it-IT" sz="1800" dirty="0">
                <a:latin typeface="Lucida Sans Unicode"/>
                <a:cs typeface="Lucida Sans Unicode"/>
              </a:rPr>
              <a:t>su</a:t>
            </a:r>
            <a:r>
              <a:rPr lang="it-IT" sz="1800" spc="-5" dirty="0">
                <a:latin typeface="Lucida Sans Unicode"/>
                <a:cs typeface="Lucida Sans Unicode"/>
              </a:rPr>
              <a:t> canali performanti</a:t>
            </a:r>
            <a:endParaRPr lang="it-IT" sz="1800" dirty="0">
              <a:latin typeface="Lucida Sans Unicode"/>
              <a:cs typeface="Lucida Sans Unicode"/>
            </a:endParaRPr>
          </a:p>
          <a:p>
            <a:pPr marL="355600" indent="-342900">
              <a:lnSpc>
                <a:spcPts val="3000"/>
              </a:lnSpc>
              <a:spcBef>
                <a:spcPts val="1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lang="it-IT" sz="1800" b="1" spc="135" dirty="0">
                <a:latin typeface="Trebuchet MS"/>
                <a:cs typeface="Trebuchet MS"/>
              </a:rPr>
              <a:t>Aggiornamento</a:t>
            </a:r>
            <a:r>
              <a:rPr lang="it-IT" sz="1800" b="1" spc="20" dirty="0">
                <a:latin typeface="Trebuchet MS"/>
                <a:cs typeface="Trebuchet MS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costante</a:t>
            </a:r>
            <a:r>
              <a:rPr lang="it-IT" sz="1800" spc="-15" dirty="0">
                <a:latin typeface="Lucida Sans Unicode"/>
                <a:cs typeface="Lucida Sans Unicode"/>
              </a:rPr>
              <a:t> </a:t>
            </a:r>
            <a:r>
              <a:rPr lang="it-IT" sz="1800" dirty="0">
                <a:latin typeface="Lucida Sans Unicode"/>
                <a:cs typeface="Lucida Sans Unicode"/>
              </a:rPr>
              <a:t>CRM</a:t>
            </a:r>
          </a:p>
          <a:p>
            <a:pPr marL="355600" indent="-342900">
              <a:lnSpc>
                <a:spcPts val="3000"/>
              </a:lnSpc>
              <a:spcBef>
                <a:spcPts val="10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lang="it-IT" sz="1800" b="1" spc="90" dirty="0">
                <a:latin typeface="Trebuchet MS"/>
                <a:cs typeface="Trebuchet MS"/>
              </a:rPr>
              <a:t>Creazione</a:t>
            </a:r>
            <a:r>
              <a:rPr lang="it-IT" sz="1800" b="1" spc="25" dirty="0">
                <a:latin typeface="Trebuchet MS"/>
                <a:cs typeface="Trebuchet MS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di</a:t>
            </a:r>
            <a:r>
              <a:rPr lang="it-IT" sz="1800" spc="-10" dirty="0">
                <a:latin typeface="Lucida Sans Unicode"/>
                <a:cs typeface="Lucida Sans Unicode"/>
              </a:rPr>
              <a:t> </a:t>
            </a:r>
            <a:r>
              <a:rPr lang="it-IT" sz="1800" dirty="0">
                <a:latin typeface="Lucida Sans Unicode"/>
                <a:cs typeface="Lucida Sans Unicode"/>
              </a:rPr>
              <a:t>mailing</a:t>
            </a:r>
            <a:r>
              <a:rPr lang="it-IT" sz="1800" spc="-5" dirty="0">
                <a:latin typeface="Lucida Sans Unicode"/>
                <a:cs typeface="Lucida Sans Unicode"/>
              </a:rPr>
              <a:t> list</a:t>
            </a:r>
            <a:r>
              <a:rPr lang="it-IT" sz="1800" spc="-10" dirty="0">
                <a:latin typeface="Lucida Sans Unicode"/>
                <a:cs typeface="Lucida Sans Unicode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per</a:t>
            </a:r>
            <a:r>
              <a:rPr lang="it-IT" sz="1800" spc="-10" dirty="0">
                <a:latin typeface="Lucida Sans Unicode"/>
                <a:cs typeface="Lucida Sans Unicode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iniziative</a:t>
            </a:r>
            <a:r>
              <a:rPr lang="it-IT" sz="1800" spc="-10" dirty="0">
                <a:latin typeface="Lucida Sans Unicode"/>
                <a:cs typeface="Lucida Sans Unicode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di</a:t>
            </a:r>
            <a:r>
              <a:rPr lang="it-IT" sz="1800" spc="-15" dirty="0">
                <a:latin typeface="Lucida Sans Unicode"/>
                <a:cs typeface="Lucida Sans Unicode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Direct</a:t>
            </a:r>
            <a:r>
              <a:rPr lang="it-IT" sz="1800" spc="-10" dirty="0">
                <a:latin typeface="Lucida Sans Unicode"/>
                <a:cs typeface="Lucida Sans Unicode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Marketing</a:t>
            </a:r>
            <a:endParaRPr lang="it-IT" sz="1800" dirty="0">
              <a:latin typeface="Lucida Sans Unicode"/>
              <a:cs typeface="Lucida Sans Unicode"/>
            </a:endParaRPr>
          </a:p>
          <a:p>
            <a:pPr marL="355600" indent="-342900">
              <a:lnSpc>
                <a:spcPts val="3000"/>
              </a:lnSpc>
              <a:spcBef>
                <a:spcPts val="1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lang="it-IT" sz="1800" b="1" spc="114" dirty="0">
                <a:latin typeface="Trebuchet MS"/>
                <a:cs typeface="Trebuchet MS"/>
              </a:rPr>
              <a:t>Misurabilità</a:t>
            </a:r>
            <a:r>
              <a:rPr lang="it-IT" sz="1800" b="1" spc="-20" dirty="0">
                <a:latin typeface="Trebuchet MS"/>
                <a:cs typeface="Trebuchet MS"/>
              </a:rPr>
              <a:t> </a:t>
            </a:r>
            <a:r>
              <a:rPr lang="it-IT" sz="1800" spc="-5" dirty="0">
                <a:latin typeface="Lucida Sans Unicode"/>
                <a:cs typeface="Lucida Sans Unicode"/>
              </a:rPr>
              <a:t>contatti/preventivi</a:t>
            </a:r>
            <a:endParaRPr lang="it-IT" sz="1800" dirty="0">
              <a:latin typeface="Lucida Sans Unicode"/>
              <a:cs typeface="Lucida Sans Unicode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3633DAA5-A159-4D24-99B4-86D7F96921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7204" y="4654725"/>
            <a:ext cx="2475191" cy="1853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062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08CAA1CD-5270-490E-9B14-4177C31F2814}"/>
              </a:ext>
            </a:extLst>
          </p:cNvPr>
          <p:cNvSpPr txBox="1"/>
          <p:nvPr/>
        </p:nvSpPr>
        <p:spPr>
          <a:xfrm>
            <a:off x="2300679" y="465399"/>
            <a:ext cx="744732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b="0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Dobbiamo quindi considerare il CRM come “approccio integrato” tra:</a:t>
            </a:r>
            <a:endParaRPr lang="it-IT" sz="2800" dirty="0">
              <a:solidFill>
                <a:srgbClr val="C00000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EFCF671-6AF4-4762-A730-4789F9EA00B8}"/>
              </a:ext>
            </a:extLst>
          </p:cNvPr>
          <p:cNvSpPr txBox="1"/>
          <p:nvPr/>
        </p:nvSpPr>
        <p:spPr>
          <a:xfrm>
            <a:off x="1619075" y="2013358"/>
            <a:ext cx="8573549" cy="175432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Strumenti di Marketing (MKT </a:t>
            </a:r>
            <a:r>
              <a:rPr lang="it-IT" dirty="0" err="1"/>
              <a:t>relazionale,One</a:t>
            </a:r>
            <a:r>
              <a:rPr lang="it-IT" dirty="0"/>
              <a:t> to One ,Customer Value Management) </a:t>
            </a:r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Sistemi informativi (soluzioni SW e HW ,tecnologie di contatto con i clienti) </a:t>
            </a:r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Organizzazione (processi , skill ,formazione)</a:t>
            </a:r>
          </a:p>
        </p:txBody>
      </p:sp>
    </p:spTree>
    <p:extLst>
      <p:ext uri="{BB962C8B-B14F-4D97-AF65-F5344CB8AC3E}">
        <p14:creationId xmlns:p14="http://schemas.microsoft.com/office/powerpoint/2010/main" val="1534701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97089FC-85C9-4F10-AFBD-28DBF4AE2A03}"/>
              </a:ext>
            </a:extLst>
          </p:cNvPr>
          <p:cNvSpPr txBox="1"/>
          <p:nvPr/>
        </p:nvSpPr>
        <p:spPr>
          <a:xfrm>
            <a:off x="2132901" y="511457"/>
            <a:ext cx="759832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b="0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 Il secondo aspetto che caratterizza il CRM è la gestione della relazione lungo il “ciclo di vita del cliente”. Ciclo di Vita del Cliente:</a:t>
            </a:r>
            <a:endParaRPr lang="it-IT" sz="2400" dirty="0">
              <a:solidFill>
                <a:srgbClr val="C00000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37416FA-D499-47C5-B48D-BFFEDB782BAE}"/>
              </a:ext>
            </a:extLst>
          </p:cNvPr>
          <p:cNvSpPr txBox="1"/>
          <p:nvPr/>
        </p:nvSpPr>
        <p:spPr>
          <a:xfrm>
            <a:off x="2002172" y="2592198"/>
            <a:ext cx="7359942" cy="230043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it-IT" sz="2400" dirty="0" err="1"/>
              <a:t>Prospect</a:t>
            </a:r>
            <a:r>
              <a:rPr lang="it-IT" sz="2400" dirty="0"/>
              <a:t> (identificazione/acquisizione)</a:t>
            </a:r>
          </a:p>
          <a:p>
            <a:pPr marL="285750" indent="-285750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it-IT" sz="2400" dirty="0"/>
              <a:t>First time buyer (fase d’ingresso) </a:t>
            </a:r>
          </a:p>
          <a:p>
            <a:pPr marL="285750" indent="-285750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it-IT" sz="2400" dirty="0" err="1"/>
              <a:t>Renewal</a:t>
            </a:r>
            <a:r>
              <a:rPr lang="it-IT" sz="2400" dirty="0"/>
              <a:t> customer (fase di sviluppo) </a:t>
            </a:r>
          </a:p>
          <a:p>
            <a:pPr marL="285750" indent="-285750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it-IT" sz="2400" dirty="0"/>
              <a:t>Customer loyalty (fase di maturità e stabilità) </a:t>
            </a:r>
          </a:p>
          <a:p>
            <a:pPr marL="285750" indent="-285750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it-IT" sz="2400" dirty="0" err="1"/>
              <a:t>Potential</a:t>
            </a:r>
            <a:r>
              <a:rPr lang="it-IT" sz="2400" dirty="0"/>
              <a:t> </a:t>
            </a:r>
            <a:r>
              <a:rPr lang="it-IT" sz="2400" dirty="0" err="1"/>
              <a:t>churn</a:t>
            </a:r>
            <a:r>
              <a:rPr lang="it-IT" sz="2400" dirty="0"/>
              <a:t> customer (fase discendente)</a:t>
            </a:r>
          </a:p>
        </p:txBody>
      </p:sp>
    </p:spTree>
    <p:extLst>
      <p:ext uri="{BB962C8B-B14F-4D97-AF65-F5344CB8AC3E}">
        <p14:creationId xmlns:p14="http://schemas.microsoft.com/office/powerpoint/2010/main" val="2972168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B7F7450C-3633-40FE-B6B6-5F838BBE95DD}"/>
              </a:ext>
            </a:extLst>
          </p:cNvPr>
          <p:cNvSpPr txBox="1"/>
          <p:nvPr/>
        </p:nvSpPr>
        <p:spPr>
          <a:xfrm>
            <a:off x="572548" y="406353"/>
            <a:ext cx="112643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0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Pertanto lo studio del ciclo di vita del cliente permette di gestire nel modo migliore la relazione attraverso la scelta di strumenti adeguati </a:t>
            </a:r>
            <a:r>
              <a:rPr lang="it-IT" b="0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: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5" name="Callout: freccia a destra 4">
            <a:extLst>
              <a:ext uri="{FF2B5EF4-FFF2-40B4-BE49-F238E27FC236}">
                <a16:creationId xmlns:a16="http://schemas.microsoft.com/office/drawing/2014/main" id="{85B4AAD3-0185-4466-B520-1358A9FACD1A}"/>
              </a:ext>
            </a:extLst>
          </p:cNvPr>
          <p:cNvSpPr/>
          <p:nvPr/>
        </p:nvSpPr>
        <p:spPr>
          <a:xfrm>
            <a:off x="864066" y="1979802"/>
            <a:ext cx="2894202" cy="3120704"/>
          </a:xfrm>
          <a:prstGeom prst="right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3F5EC43-106B-47E6-901E-29D960F5EE38}"/>
              </a:ext>
            </a:extLst>
          </p:cNvPr>
          <p:cNvSpPr txBox="1"/>
          <p:nvPr/>
        </p:nvSpPr>
        <p:spPr>
          <a:xfrm>
            <a:off x="964734" y="2147582"/>
            <a:ext cx="16442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Attività</a:t>
            </a:r>
          </a:p>
          <a:p>
            <a:endParaRPr lang="it-IT" dirty="0">
              <a:solidFill>
                <a:schemeClr val="bg1"/>
              </a:solidFill>
            </a:endParaRPr>
          </a:p>
          <a:p>
            <a:endParaRPr lang="it-IT" dirty="0">
              <a:solidFill>
                <a:schemeClr val="bg1"/>
              </a:solidFill>
            </a:endParaRPr>
          </a:p>
          <a:p>
            <a:endParaRPr lang="it-IT" dirty="0">
              <a:solidFill>
                <a:schemeClr val="bg1"/>
              </a:solidFill>
            </a:endParaRPr>
          </a:p>
          <a:p>
            <a:r>
              <a:rPr lang="it-IT" dirty="0">
                <a:solidFill>
                  <a:schemeClr val="bg1"/>
                </a:solidFill>
              </a:rPr>
              <a:t>Canali</a:t>
            </a:r>
          </a:p>
          <a:p>
            <a:endParaRPr lang="it-IT" dirty="0">
              <a:solidFill>
                <a:schemeClr val="bg1"/>
              </a:solidFill>
            </a:endParaRPr>
          </a:p>
          <a:p>
            <a:endParaRPr lang="it-IT" dirty="0">
              <a:solidFill>
                <a:schemeClr val="bg1"/>
              </a:solidFill>
            </a:endParaRPr>
          </a:p>
          <a:p>
            <a:endParaRPr lang="it-IT" dirty="0">
              <a:solidFill>
                <a:schemeClr val="bg1"/>
              </a:solidFill>
            </a:endParaRPr>
          </a:p>
          <a:p>
            <a:r>
              <a:rPr lang="it-IT" dirty="0">
                <a:solidFill>
                  <a:schemeClr val="bg1"/>
                </a:solidFill>
              </a:rPr>
              <a:t>Servizi</a:t>
            </a:r>
          </a:p>
        </p:txBody>
      </p:sp>
      <p:sp>
        <p:nvSpPr>
          <p:cNvPr id="7" name="Callout: freccia a destra 6">
            <a:extLst>
              <a:ext uri="{FF2B5EF4-FFF2-40B4-BE49-F238E27FC236}">
                <a16:creationId xmlns:a16="http://schemas.microsoft.com/office/drawing/2014/main" id="{620FB75F-B92D-42E6-9D51-BEBE281C4525}"/>
              </a:ext>
            </a:extLst>
          </p:cNvPr>
          <p:cNvSpPr/>
          <p:nvPr/>
        </p:nvSpPr>
        <p:spPr>
          <a:xfrm>
            <a:off x="4169327" y="1979802"/>
            <a:ext cx="3036815" cy="3305262"/>
          </a:xfrm>
          <a:prstGeom prst="right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1AE7EDB-88E7-40F8-A686-9FAC90117E99}"/>
              </a:ext>
            </a:extLst>
          </p:cNvPr>
          <p:cNvSpPr txBox="1"/>
          <p:nvPr/>
        </p:nvSpPr>
        <p:spPr>
          <a:xfrm>
            <a:off x="4169327" y="1979802"/>
            <a:ext cx="192667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chemeClr val="bg1"/>
                </a:solidFill>
              </a:rPr>
              <a:t>Es.</a:t>
            </a:r>
          </a:p>
          <a:p>
            <a:endParaRPr lang="it-IT" sz="1400" dirty="0">
              <a:solidFill>
                <a:schemeClr val="bg1"/>
              </a:solidFill>
            </a:endParaRPr>
          </a:p>
          <a:p>
            <a:r>
              <a:rPr lang="it-IT" sz="1400" dirty="0">
                <a:solidFill>
                  <a:schemeClr val="bg1"/>
                </a:solidFill>
              </a:rPr>
              <a:t>Primi contatti Attività di </a:t>
            </a:r>
            <a:r>
              <a:rPr lang="it-IT" sz="1400" dirty="0" err="1">
                <a:solidFill>
                  <a:schemeClr val="bg1"/>
                </a:solidFill>
              </a:rPr>
              <a:t>direct</a:t>
            </a:r>
            <a:r>
              <a:rPr lang="it-IT" sz="1400" dirty="0">
                <a:solidFill>
                  <a:schemeClr val="bg1"/>
                </a:solidFill>
              </a:rPr>
              <a:t> MKT (e-</a:t>
            </a:r>
            <a:r>
              <a:rPr lang="it-IT" sz="1400" dirty="0" err="1">
                <a:solidFill>
                  <a:schemeClr val="bg1"/>
                </a:solidFill>
              </a:rPr>
              <a:t>mail,promozioni,Posta</a:t>
            </a:r>
            <a:r>
              <a:rPr lang="it-IT" sz="1400" dirty="0">
                <a:solidFill>
                  <a:schemeClr val="bg1"/>
                </a:solidFill>
              </a:rPr>
              <a:t> tradizionale)</a:t>
            </a:r>
          </a:p>
          <a:p>
            <a:r>
              <a:rPr lang="it-IT" sz="1400" dirty="0">
                <a:solidFill>
                  <a:schemeClr val="bg1"/>
                </a:solidFill>
              </a:rPr>
              <a:t>Attività Canali Servizi </a:t>
            </a:r>
          </a:p>
          <a:p>
            <a:endParaRPr lang="it-IT" sz="1400" dirty="0">
              <a:solidFill>
                <a:schemeClr val="bg1"/>
              </a:solidFill>
            </a:endParaRPr>
          </a:p>
          <a:p>
            <a:endParaRPr lang="it-IT" sz="1400" dirty="0">
              <a:solidFill>
                <a:schemeClr val="bg1"/>
              </a:solidFill>
            </a:endParaRPr>
          </a:p>
          <a:p>
            <a:r>
              <a:rPr lang="it-IT" sz="1400" dirty="0">
                <a:solidFill>
                  <a:schemeClr val="bg1"/>
                </a:solidFill>
              </a:rPr>
              <a:t>Fase di Maturità Cross-selling</a:t>
            </a:r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F031493F-974E-4B47-A3AD-6B10E09EBF3D}"/>
              </a:ext>
            </a:extLst>
          </p:cNvPr>
          <p:cNvSpPr/>
          <p:nvPr/>
        </p:nvSpPr>
        <p:spPr>
          <a:xfrm>
            <a:off x="7894040" y="2512502"/>
            <a:ext cx="2181138" cy="223986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Cliente/ Potenziale </a:t>
            </a:r>
          </a:p>
        </p:txBody>
      </p:sp>
    </p:spTree>
    <p:extLst>
      <p:ext uri="{BB962C8B-B14F-4D97-AF65-F5344CB8AC3E}">
        <p14:creationId xmlns:p14="http://schemas.microsoft.com/office/powerpoint/2010/main" val="3996830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91D4D12-C764-4586-9ED6-300F04CEE326}"/>
              </a:ext>
            </a:extLst>
          </p:cNvPr>
          <p:cNvSpPr txBox="1"/>
          <p:nvPr/>
        </p:nvSpPr>
        <p:spPr>
          <a:xfrm>
            <a:off x="832607" y="490404"/>
            <a:ext cx="988013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0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Il terzo elemento che caratterizza il CRM è la conoscenza approfondita del cliente </a:t>
            </a:r>
          </a:p>
          <a:p>
            <a:endParaRPr lang="it-IT" sz="2400" dirty="0">
              <a:solidFill>
                <a:srgbClr val="C00000"/>
              </a:solidFill>
              <a:latin typeface="Open Sans" panose="020B0606030504020204" pitchFamily="34" charset="0"/>
            </a:endParaRPr>
          </a:p>
          <a:p>
            <a:r>
              <a:rPr lang="it-IT" sz="2400" b="0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Per tramite di una attenta analisi di dati interni ed esterni l’azienda e dei canali di interazione con il mercato.</a:t>
            </a:r>
            <a:endParaRPr lang="it-IT" sz="2400" dirty="0">
              <a:solidFill>
                <a:srgbClr val="C00000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E05F53F-9850-40E7-9ACB-718AB87AA4D2}"/>
              </a:ext>
            </a:extLst>
          </p:cNvPr>
          <p:cNvSpPr txBox="1"/>
          <p:nvPr/>
        </p:nvSpPr>
        <p:spPr>
          <a:xfrm>
            <a:off x="1619076" y="3782274"/>
            <a:ext cx="9177556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bg1"/>
                </a:solidFill>
              </a:rPr>
              <a:t>PROCESSO DI APPRENDIMENTO</a:t>
            </a:r>
          </a:p>
        </p:txBody>
      </p:sp>
    </p:spTree>
    <p:extLst>
      <p:ext uri="{BB962C8B-B14F-4D97-AF65-F5344CB8AC3E}">
        <p14:creationId xmlns:p14="http://schemas.microsoft.com/office/powerpoint/2010/main" val="3811396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74C3B83-D9BF-4A95-AF93-DC339EB0559D}"/>
              </a:ext>
            </a:extLst>
          </p:cNvPr>
          <p:cNvSpPr txBox="1"/>
          <p:nvPr/>
        </p:nvSpPr>
        <p:spPr>
          <a:xfrm>
            <a:off x="2899794" y="486561"/>
            <a:ext cx="6677637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bg1"/>
                </a:solidFill>
              </a:rPr>
              <a:t>CRM</a:t>
            </a:r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A40215F4-1A94-42F0-A1F8-FA7CCCECDD26}"/>
              </a:ext>
            </a:extLst>
          </p:cNvPr>
          <p:cNvCxnSpPr/>
          <p:nvPr/>
        </p:nvCxnSpPr>
        <p:spPr>
          <a:xfrm flipH="1">
            <a:off x="2114026" y="1132892"/>
            <a:ext cx="1770077" cy="161030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F4DB6835-25FE-4EE9-8EE7-013750B960D1}"/>
              </a:ext>
            </a:extLst>
          </p:cNvPr>
          <p:cNvCxnSpPr>
            <a:stCxn id="2" idx="2"/>
          </p:cNvCxnSpPr>
          <p:nvPr/>
        </p:nvCxnSpPr>
        <p:spPr>
          <a:xfrm>
            <a:off x="6238613" y="1132892"/>
            <a:ext cx="11185" cy="177808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44065796-E4BE-4BD6-A928-7C736E727056}"/>
              </a:ext>
            </a:extLst>
          </p:cNvPr>
          <p:cNvCxnSpPr/>
          <p:nvPr/>
        </p:nvCxnSpPr>
        <p:spPr>
          <a:xfrm>
            <a:off x="8204433" y="1132892"/>
            <a:ext cx="1873541" cy="171097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e 9">
            <a:extLst>
              <a:ext uri="{FF2B5EF4-FFF2-40B4-BE49-F238E27FC236}">
                <a16:creationId xmlns:a16="http://schemas.microsoft.com/office/drawing/2014/main" id="{B30F7D85-A5C8-4B06-9427-7B080D4F3483}"/>
              </a:ext>
            </a:extLst>
          </p:cNvPr>
          <p:cNvSpPr/>
          <p:nvPr/>
        </p:nvSpPr>
        <p:spPr>
          <a:xfrm>
            <a:off x="5184396" y="3120705"/>
            <a:ext cx="2150379" cy="203013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Ovale 10">
            <a:extLst>
              <a:ext uri="{FF2B5EF4-FFF2-40B4-BE49-F238E27FC236}">
                <a16:creationId xmlns:a16="http://schemas.microsoft.com/office/drawing/2014/main" id="{DBD99859-AFBE-432B-8354-68555B75FF09}"/>
              </a:ext>
            </a:extLst>
          </p:cNvPr>
          <p:cNvSpPr/>
          <p:nvPr/>
        </p:nvSpPr>
        <p:spPr>
          <a:xfrm>
            <a:off x="9541079" y="2827469"/>
            <a:ext cx="2150379" cy="203013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Ovale 11">
            <a:extLst>
              <a:ext uri="{FF2B5EF4-FFF2-40B4-BE49-F238E27FC236}">
                <a16:creationId xmlns:a16="http://schemas.microsoft.com/office/drawing/2014/main" id="{85CE0761-8946-4C72-A28E-8B9C9E39B107}"/>
              </a:ext>
            </a:extLst>
          </p:cNvPr>
          <p:cNvSpPr/>
          <p:nvPr/>
        </p:nvSpPr>
        <p:spPr>
          <a:xfrm>
            <a:off x="628474" y="2743200"/>
            <a:ext cx="2150379" cy="203013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776D48D2-4C88-44A0-BC8A-A5ED4F841A7F}"/>
              </a:ext>
            </a:extLst>
          </p:cNvPr>
          <p:cNvSpPr txBox="1"/>
          <p:nvPr/>
        </p:nvSpPr>
        <p:spPr>
          <a:xfrm>
            <a:off x="961237" y="3384580"/>
            <a:ext cx="1484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Approccio Integrato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6232F4BB-C0CA-43E4-90AE-9971D1769E73}"/>
              </a:ext>
            </a:extLst>
          </p:cNvPr>
          <p:cNvSpPr txBox="1"/>
          <p:nvPr/>
        </p:nvSpPr>
        <p:spPr>
          <a:xfrm>
            <a:off x="5612235" y="3682766"/>
            <a:ext cx="1423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Ciclo di vita del  cliente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3075140D-7899-4A8A-B4F9-D7419E9F1556}"/>
              </a:ext>
            </a:extLst>
          </p:cNvPr>
          <p:cNvSpPr txBox="1"/>
          <p:nvPr/>
        </p:nvSpPr>
        <p:spPr>
          <a:xfrm>
            <a:off x="9845879" y="3384580"/>
            <a:ext cx="1560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Conoscenza approfondita</a:t>
            </a:r>
          </a:p>
        </p:txBody>
      </p:sp>
    </p:spTree>
    <p:extLst>
      <p:ext uri="{BB962C8B-B14F-4D97-AF65-F5344CB8AC3E}">
        <p14:creationId xmlns:p14="http://schemas.microsoft.com/office/powerpoint/2010/main" val="672827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E4183A6-6A54-4580-B66D-F3CD0A5691DB}"/>
              </a:ext>
            </a:extLst>
          </p:cNvPr>
          <p:cNvSpPr txBox="1"/>
          <p:nvPr/>
        </p:nvSpPr>
        <p:spPr>
          <a:xfrm>
            <a:off x="404768" y="431682"/>
            <a:ext cx="110294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0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Il CRM, come analizzato in precedenza, non è una soluzione tecnologica ma non può prescindere dalla realizzazione di soluzioni informatiche che devono permettere di:</a:t>
            </a:r>
            <a:endParaRPr lang="it-IT" sz="2400" dirty="0">
              <a:solidFill>
                <a:srgbClr val="C00000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9417900-AE28-4A6F-8236-B65F99874242}"/>
              </a:ext>
            </a:extLst>
          </p:cNvPr>
          <p:cNvSpPr txBox="1"/>
          <p:nvPr/>
        </p:nvSpPr>
        <p:spPr>
          <a:xfrm>
            <a:off x="1621172" y="2164089"/>
            <a:ext cx="9435518" cy="35394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2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Ottimizzare le attività operative 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it-IT" sz="32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Marketing 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it-IT" sz="32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Vendite 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it-IT" sz="32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Customer Service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2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Integrare i dati sul cliente 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it-IT" sz="32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Nuova conoscenza 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it-IT" sz="32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Supporto alle decisioni</a:t>
            </a:r>
            <a:endParaRPr lang="it-IT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1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D2B885E7-20FA-4C46-A6F8-DE14A86856E3}"/>
              </a:ext>
            </a:extLst>
          </p:cNvPr>
          <p:cNvSpPr txBox="1"/>
          <p:nvPr/>
        </p:nvSpPr>
        <p:spPr>
          <a:xfrm>
            <a:off x="547382" y="498956"/>
            <a:ext cx="609460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0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Il CRM può essere scomposto in due componenti fondamentali.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Freccia circolare in giù 3">
            <a:extLst>
              <a:ext uri="{FF2B5EF4-FFF2-40B4-BE49-F238E27FC236}">
                <a16:creationId xmlns:a16="http://schemas.microsoft.com/office/drawing/2014/main" id="{5B04BA3F-70B1-4DE2-9A45-210FB9EECB92}"/>
              </a:ext>
            </a:extLst>
          </p:cNvPr>
          <p:cNvSpPr/>
          <p:nvPr/>
        </p:nvSpPr>
        <p:spPr>
          <a:xfrm>
            <a:off x="5545123" y="1955792"/>
            <a:ext cx="3380764" cy="1166070"/>
          </a:xfrm>
          <a:prstGeom prst="curved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5" name="Freccia circolare in su 4">
            <a:extLst>
              <a:ext uri="{FF2B5EF4-FFF2-40B4-BE49-F238E27FC236}">
                <a16:creationId xmlns:a16="http://schemas.microsoft.com/office/drawing/2014/main" id="{94722ACA-2050-44C0-B236-55E7110E48C6}"/>
              </a:ext>
            </a:extLst>
          </p:cNvPr>
          <p:cNvSpPr/>
          <p:nvPr/>
        </p:nvSpPr>
        <p:spPr>
          <a:xfrm>
            <a:off x="5645791" y="4075331"/>
            <a:ext cx="3330429" cy="1233182"/>
          </a:xfrm>
          <a:prstGeom prst="curvedUp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7AFBD13-A8E0-4F89-A1D9-62E53B7DAD2D}"/>
              </a:ext>
            </a:extLst>
          </p:cNvPr>
          <p:cNvSpPr txBox="1"/>
          <p:nvPr/>
        </p:nvSpPr>
        <p:spPr>
          <a:xfrm>
            <a:off x="4359479" y="3429000"/>
            <a:ext cx="2102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CRM Analitico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C917153-C25A-41E8-B7C5-FF9436AC953D}"/>
              </a:ext>
            </a:extLst>
          </p:cNvPr>
          <p:cNvSpPr txBox="1"/>
          <p:nvPr/>
        </p:nvSpPr>
        <p:spPr>
          <a:xfrm>
            <a:off x="8271544" y="3429000"/>
            <a:ext cx="2197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CRM Operativo</a:t>
            </a:r>
          </a:p>
          <a:p>
            <a:endParaRPr lang="it-IT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7250FC6-ED66-41A0-A707-1C33A2903015}"/>
              </a:ext>
            </a:extLst>
          </p:cNvPr>
          <p:cNvSpPr txBox="1"/>
          <p:nvPr/>
        </p:nvSpPr>
        <p:spPr>
          <a:xfrm>
            <a:off x="186655" y="5897379"/>
            <a:ext cx="100982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0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Queste due componenti del sistema sono integrate e funzionano in maniera sinergica venendo così a creare un circolo virtuoso.</a:t>
            </a:r>
            <a:endParaRPr lang="it-IT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790795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AnalogousFromDarkSeedLeftStep">
      <a:dk1>
        <a:srgbClr val="000000"/>
      </a:dk1>
      <a:lt1>
        <a:srgbClr val="FFFFFF"/>
      </a:lt1>
      <a:dk2>
        <a:srgbClr val="1B2C30"/>
      </a:dk2>
      <a:lt2>
        <a:srgbClr val="F0F3F1"/>
      </a:lt2>
      <a:accent1>
        <a:srgbClr val="E729D2"/>
      </a:accent1>
      <a:accent2>
        <a:srgbClr val="9A17D5"/>
      </a:accent2>
      <a:accent3>
        <a:srgbClr val="5F2CE7"/>
      </a:accent3>
      <a:accent4>
        <a:srgbClr val="1934D5"/>
      </a:accent4>
      <a:accent5>
        <a:srgbClr val="2993E7"/>
      </a:accent5>
      <a:accent6>
        <a:srgbClr val="15BFC3"/>
      </a:accent6>
      <a:hlink>
        <a:srgbClr val="3F71BF"/>
      </a:hlink>
      <a:folHlink>
        <a:srgbClr val="7F7F7F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1231</Words>
  <Application>Microsoft Office PowerPoint</Application>
  <PresentationFormat>Widescreen</PresentationFormat>
  <Paragraphs>132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31" baseType="lpstr">
      <vt:lpstr>Arial</vt:lpstr>
      <vt:lpstr>Arial MT</vt:lpstr>
      <vt:lpstr>Avenir Next LT Pro</vt:lpstr>
      <vt:lpstr>AvenirNext LT Pro Medium</vt:lpstr>
      <vt:lpstr>Lucida Sans Unicode</vt:lpstr>
      <vt:lpstr>Open Sans</vt:lpstr>
      <vt:lpstr>Sabon Next LT</vt:lpstr>
      <vt:lpstr>Trebuchet MS</vt:lpstr>
      <vt:lpstr>Wingdings</vt:lpstr>
      <vt:lpstr>DappledVTI</vt:lpstr>
      <vt:lpstr>Nozioni sul CRM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Nozioni sul CRM</dc:title>
  <dc:creator>utente</dc:creator>
  <cp:lastModifiedBy>utente</cp:lastModifiedBy>
  <cp:revision>1</cp:revision>
  <dcterms:created xsi:type="dcterms:W3CDTF">2021-09-02T14:36:09Z</dcterms:created>
  <dcterms:modified xsi:type="dcterms:W3CDTF">2021-09-02T15:29:52Z</dcterms:modified>
</cp:coreProperties>
</file>