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5/31/2021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7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08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51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762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8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73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090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3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83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58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44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5/31/2021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735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A6C273A-38F2-4D34-98BF-47B248862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E2CF659-EE5D-432C-B47F-10AC4A48A3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83AA549-1F0C-46E0-AAD8-DC3DC6CA6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D99B93-8CAA-4D00-B17C-CDE8800053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6435" r="-1" b="12333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grpSp>
        <p:nvGrpSpPr>
          <p:cNvPr id="22" name="Bottom Right">
            <a:extLst>
              <a:ext uri="{FF2B5EF4-FFF2-40B4-BE49-F238E27FC236}">
                <a16:creationId xmlns:a16="http://schemas.microsoft.com/office/drawing/2014/main" id="{7B2F7E43-35EC-4103-9D95-2ACDB0038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23" name="Graphic 157">
              <a:extLst>
                <a:ext uri="{FF2B5EF4-FFF2-40B4-BE49-F238E27FC236}">
                  <a16:creationId xmlns:a16="http://schemas.microsoft.com/office/drawing/2014/main" id="{4CBE545A-C704-48FA-8193-05D4FDAA21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DFC12F8B-A54C-43DD-B393-14555547B64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E3B33274-B053-4224-A5A0-B90126BFFFE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1C7170C7-58C1-4C2A-BCB1-A35DA8E12D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5931EDD4-C978-4F30-9A9D-2C5D3B3E4BA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3E984CF3-8D55-4CD4-8256-69FDFE61C12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E9CC4F5D-4692-4689-807E-46C4886AD3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B872E016-A490-4CAF-AAC9-3EE29CBD43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94A6B7E-847F-437A-BC2F-A78EE3F87D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3" name="Footer Placeholder 42">
            <a:extLst>
              <a:ext uri="{FF2B5EF4-FFF2-40B4-BE49-F238E27FC236}">
                <a16:creationId xmlns:a16="http://schemas.microsoft.com/office/drawing/2014/main" id="{03E51277-1095-412F-913B-8FA8021AA6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00" cap="all" spc="20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grpSp>
        <p:nvGrpSpPr>
          <p:cNvPr id="35" name="Top Left">
            <a:extLst>
              <a:ext uri="{FF2B5EF4-FFF2-40B4-BE49-F238E27FC236}">
                <a16:creationId xmlns:a16="http://schemas.microsoft.com/office/drawing/2014/main" id="{96F2112D-BBBE-46A6-B66D-A3F02ED32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3087"/>
            <a:ext cx="7921775" cy="6887020"/>
            <a:chOff x="3662362" y="1504950"/>
            <a:chExt cx="4411694" cy="3835431"/>
          </a:xfrm>
          <a:noFill/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12269F1-E4D6-4EEB-8A0F-059FAFC408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595342" y="1540859"/>
              <a:ext cx="2478714" cy="3799522"/>
            </a:xfrm>
            <a:custGeom>
              <a:avLst/>
              <a:gdLst>
                <a:gd name="connsiteX0" fmla="*/ 545711 w 2478714"/>
                <a:gd name="connsiteY0" fmla="*/ 3799523 h 3799522"/>
                <a:gd name="connsiteX1" fmla="*/ 280820 w 2478714"/>
                <a:gd name="connsiteY1" fmla="*/ 3178874 h 3799522"/>
                <a:gd name="connsiteX2" fmla="*/ 43076 w 2478714"/>
                <a:gd name="connsiteY2" fmla="*/ 2663762 h 3799522"/>
                <a:gd name="connsiteX3" fmla="*/ 3167 w 2478714"/>
                <a:gd name="connsiteY3" fmla="*/ 2344769 h 3799522"/>
                <a:gd name="connsiteX4" fmla="*/ 117943 w 2478714"/>
                <a:gd name="connsiteY4" fmla="*/ 1976723 h 3799522"/>
                <a:gd name="connsiteX5" fmla="*/ 224242 w 2478714"/>
                <a:gd name="connsiteY5" fmla="*/ 1744123 h 3799522"/>
                <a:gd name="connsiteX6" fmla="*/ 447222 w 2478714"/>
                <a:gd name="connsiteY6" fmla="*/ 1569244 h 3799522"/>
                <a:gd name="connsiteX7" fmla="*/ 708588 w 2478714"/>
                <a:gd name="connsiteY7" fmla="*/ 1598295 h 3799522"/>
                <a:gd name="connsiteX8" fmla="*/ 1024532 w 2478714"/>
                <a:gd name="connsiteY8" fmla="*/ 1741837 h 3799522"/>
                <a:gd name="connsiteX9" fmla="*/ 1538692 w 2478714"/>
                <a:gd name="connsiteY9" fmla="*/ 1773460 h 3799522"/>
                <a:gd name="connsiteX10" fmla="*/ 1869019 w 2478714"/>
                <a:gd name="connsiteY10" fmla="*/ 1650016 h 3799522"/>
                <a:gd name="connsiteX11" fmla="*/ 2124670 w 2478714"/>
                <a:gd name="connsiteY11" fmla="*/ 1515047 h 3799522"/>
                <a:gd name="connsiteX12" fmla="*/ 2334410 w 2478714"/>
                <a:gd name="connsiteY12" fmla="*/ 1305401 h 3799522"/>
                <a:gd name="connsiteX13" fmla="*/ 2430232 w 2478714"/>
                <a:gd name="connsiteY13" fmla="*/ 933164 h 3799522"/>
                <a:gd name="connsiteX14" fmla="*/ 2430232 w 2478714"/>
                <a:gd name="connsiteY14" fmla="*/ 571786 h 3799522"/>
                <a:gd name="connsiteX15" fmla="*/ 2445472 w 2478714"/>
                <a:gd name="connsiteY15" fmla="*/ 315659 h 3799522"/>
                <a:gd name="connsiteX16" fmla="*/ 2478714 w 2478714"/>
                <a:gd name="connsiteY16" fmla="*/ 0 h 3799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78714" h="3799522">
                  <a:moveTo>
                    <a:pt x="545711" y="3799523"/>
                  </a:moveTo>
                  <a:cubicBezTo>
                    <a:pt x="492847" y="3532346"/>
                    <a:pt x="330541" y="3270313"/>
                    <a:pt x="280820" y="3178874"/>
                  </a:cubicBezTo>
                  <a:cubicBezTo>
                    <a:pt x="190047" y="3012281"/>
                    <a:pt x="98988" y="2844832"/>
                    <a:pt x="43076" y="2663762"/>
                  </a:cubicBezTo>
                  <a:cubicBezTo>
                    <a:pt x="11072" y="2560130"/>
                    <a:pt x="-7882" y="2452402"/>
                    <a:pt x="3167" y="2344769"/>
                  </a:cubicBezTo>
                  <a:cubicBezTo>
                    <a:pt x="16311" y="2216468"/>
                    <a:pt x="71175" y="2097310"/>
                    <a:pt x="117943" y="1976723"/>
                  </a:cubicBezTo>
                  <a:cubicBezTo>
                    <a:pt x="148899" y="1896904"/>
                    <a:pt x="177569" y="1815751"/>
                    <a:pt x="224242" y="1744123"/>
                  </a:cubicBezTo>
                  <a:cubicBezTo>
                    <a:pt x="277677" y="1662017"/>
                    <a:pt x="352829" y="1593437"/>
                    <a:pt x="447222" y="1569244"/>
                  </a:cubicBezTo>
                  <a:cubicBezTo>
                    <a:pt x="534090" y="1547051"/>
                    <a:pt x="624387" y="1565910"/>
                    <a:pt x="708588" y="1598295"/>
                  </a:cubicBezTo>
                  <a:cubicBezTo>
                    <a:pt x="816697" y="1640015"/>
                    <a:pt x="915948" y="1701546"/>
                    <a:pt x="1024532" y="1741837"/>
                  </a:cubicBezTo>
                  <a:cubicBezTo>
                    <a:pt x="1188743" y="1802797"/>
                    <a:pt x="1367814" y="1811750"/>
                    <a:pt x="1538692" y="1773460"/>
                  </a:cubicBezTo>
                  <a:cubicBezTo>
                    <a:pt x="1653659" y="1747647"/>
                    <a:pt x="1761863" y="1699355"/>
                    <a:pt x="1869019" y="1650016"/>
                  </a:cubicBezTo>
                  <a:cubicBezTo>
                    <a:pt x="1956744" y="1609630"/>
                    <a:pt x="2044279" y="1568291"/>
                    <a:pt x="2124670" y="1515047"/>
                  </a:cubicBezTo>
                  <a:cubicBezTo>
                    <a:pt x="2208204" y="1459706"/>
                    <a:pt x="2282976" y="1391222"/>
                    <a:pt x="2334410" y="1305401"/>
                  </a:cubicBezTo>
                  <a:cubicBezTo>
                    <a:pt x="2401181" y="1194054"/>
                    <a:pt x="2423565" y="1063276"/>
                    <a:pt x="2430232" y="933164"/>
                  </a:cubicBezTo>
                  <a:cubicBezTo>
                    <a:pt x="2436423" y="812864"/>
                    <a:pt x="2428517" y="692277"/>
                    <a:pt x="2430232" y="571786"/>
                  </a:cubicBezTo>
                  <a:cubicBezTo>
                    <a:pt x="2431470" y="486251"/>
                    <a:pt x="2438233" y="400907"/>
                    <a:pt x="2445472" y="315659"/>
                  </a:cubicBezTo>
                  <a:cubicBezTo>
                    <a:pt x="2454426" y="210217"/>
                    <a:pt x="2463284" y="104680"/>
                    <a:pt x="2478714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088D87B2-D2A4-4577-89DC-7AF275C017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982" y="2388008"/>
              <a:ext cx="2302192" cy="2952373"/>
            </a:xfrm>
            <a:custGeom>
              <a:avLst/>
              <a:gdLst>
                <a:gd name="connsiteX0" fmla="*/ 2302193 w 2302192"/>
                <a:gd name="connsiteY0" fmla="*/ 2952373 h 2952373"/>
                <a:gd name="connsiteX1" fmla="*/ 2022729 w 2302192"/>
                <a:gd name="connsiteY1" fmla="*/ 2442309 h 2952373"/>
                <a:gd name="connsiteX2" fmla="*/ 1834039 w 2302192"/>
                <a:gd name="connsiteY2" fmla="*/ 1937199 h 2952373"/>
                <a:gd name="connsiteX3" fmla="*/ 1789748 w 2302192"/>
                <a:gd name="connsiteY3" fmla="*/ 1609063 h 2952373"/>
                <a:gd name="connsiteX4" fmla="*/ 1870139 w 2302192"/>
                <a:gd name="connsiteY4" fmla="*/ 1183962 h 2952373"/>
                <a:gd name="connsiteX5" fmla="*/ 2021110 w 2302192"/>
                <a:gd name="connsiteY5" fmla="*/ 743621 h 2952373"/>
                <a:gd name="connsiteX6" fmla="*/ 2010061 w 2302192"/>
                <a:gd name="connsiteY6" fmla="*/ 342047 h 2952373"/>
                <a:gd name="connsiteX7" fmla="*/ 1867376 w 2302192"/>
                <a:gd name="connsiteY7" fmla="*/ 55440 h 2952373"/>
                <a:gd name="connsiteX8" fmla="*/ 1652683 w 2302192"/>
                <a:gd name="connsiteY8" fmla="*/ 2862 h 2952373"/>
                <a:gd name="connsiteX9" fmla="*/ 1295305 w 2302192"/>
                <a:gd name="connsiteY9" fmla="*/ 234129 h 2952373"/>
                <a:gd name="connsiteX10" fmla="*/ 812101 w 2302192"/>
                <a:gd name="connsiteY10" fmla="*/ 886401 h 2952373"/>
                <a:gd name="connsiteX11" fmla="*/ 668846 w 2302192"/>
                <a:gd name="connsiteY11" fmla="*/ 1126145 h 2952373"/>
                <a:gd name="connsiteX12" fmla="*/ 498443 w 2302192"/>
                <a:gd name="connsiteY12" fmla="*/ 1405799 h 2952373"/>
                <a:gd name="connsiteX13" fmla="*/ 355759 w 2302192"/>
                <a:gd name="connsiteY13" fmla="*/ 1634304 h 2952373"/>
                <a:gd name="connsiteX14" fmla="*/ 161449 w 2302192"/>
                <a:gd name="connsiteY14" fmla="*/ 1913576 h 2952373"/>
                <a:gd name="connsiteX15" fmla="*/ 0 w 2302192"/>
                <a:gd name="connsiteY15" fmla="*/ 2189802 h 2952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302192" h="2952373">
                  <a:moveTo>
                    <a:pt x="2302193" y="2952373"/>
                  </a:moveTo>
                  <a:cubicBezTo>
                    <a:pt x="2141125" y="2809308"/>
                    <a:pt x="2070068" y="2504603"/>
                    <a:pt x="2022729" y="2442309"/>
                  </a:cubicBezTo>
                  <a:cubicBezTo>
                    <a:pt x="1884140" y="2259810"/>
                    <a:pt x="1887760" y="2160274"/>
                    <a:pt x="1834039" y="1937199"/>
                  </a:cubicBezTo>
                  <a:cubicBezTo>
                    <a:pt x="1808131" y="1829376"/>
                    <a:pt x="1789367" y="1719838"/>
                    <a:pt x="1789748" y="1609063"/>
                  </a:cubicBezTo>
                  <a:cubicBezTo>
                    <a:pt x="1790224" y="1464092"/>
                    <a:pt x="1822418" y="1321122"/>
                    <a:pt x="1870139" y="1183962"/>
                  </a:cubicBezTo>
                  <a:cubicBezTo>
                    <a:pt x="1921288" y="1036896"/>
                    <a:pt x="1991868" y="896307"/>
                    <a:pt x="2021110" y="743621"/>
                  </a:cubicBezTo>
                  <a:cubicBezTo>
                    <a:pt x="2046637" y="610842"/>
                    <a:pt x="2036921" y="474730"/>
                    <a:pt x="2010061" y="342047"/>
                  </a:cubicBezTo>
                  <a:cubicBezTo>
                    <a:pt x="1988058" y="233367"/>
                    <a:pt x="1954340" y="122210"/>
                    <a:pt x="1867376" y="55440"/>
                  </a:cubicBezTo>
                  <a:cubicBezTo>
                    <a:pt x="1806512" y="8767"/>
                    <a:pt x="1728883" y="-7140"/>
                    <a:pt x="1652683" y="2862"/>
                  </a:cubicBezTo>
                  <a:cubicBezTo>
                    <a:pt x="1508474" y="21816"/>
                    <a:pt x="1395984" y="127068"/>
                    <a:pt x="1295305" y="234129"/>
                  </a:cubicBezTo>
                  <a:cubicBezTo>
                    <a:pt x="1109377" y="431772"/>
                    <a:pt x="953453" y="654657"/>
                    <a:pt x="812101" y="886401"/>
                  </a:cubicBezTo>
                  <a:cubicBezTo>
                    <a:pt x="763619" y="965934"/>
                    <a:pt x="716566" y="1046230"/>
                    <a:pt x="668846" y="1126145"/>
                  </a:cubicBezTo>
                  <a:cubicBezTo>
                    <a:pt x="612839" y="1219871"/>
                    <a:pt x="555308" y="1312644"/>
                    <a:pt x="498443" y="1405799"/>
                  </a:cubicBezTo>
                  <a:cubicBezTo>
                    <a:pt x="451676" y="1482475"/>
                    <a:pt x="405289" y="1559342"/>
                    <a:pt x="355759" y="1634304"/>
                  </a:cubicBezTo>
                  <a:cubicBezTo>
                    <a:pt x="293275" y="1728887"/>
                    <a:pt x="225362" y="1819946"/>
                    <a:pt x="161449" y="1913576"/>
                  </a:cubicBezTo>
                  <a:cubicBezTo>
                    <a:pt x="86487" y="2023495"/>
                    <a:pt x="0" y="2189802"/>
                    <a:pt x="0" y="2189802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8" name="Graphic 3">
              <a:extLst>
                <a:ext uri="{FF2B5EF4-FFF2-40B4-BE49-F238E27FC236}">
                  <a16:creationId xmlns:a16="http://schemas.microsoft.com/office/drawing/2014/main" id="{96F2112D-BBBE-46A6-B66D-A3F02ED328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62362" y="1504950"/>
              <a:ext cx="1913000" cy="3816381"/>
              <a:chOff x="3662362" y="1504950"/>
              <a:chExt cx="1913000" cy="3816381"/>
            </a:xfrm>
            <a:noFill/>
          </p:grpSpPr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ACCB55F8-F950-431F-9B90-688950D9F3B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662362" y="1504950"/>
                <a:ext cx="95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9525"/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27D0AA11-2E4E-479C-B953-547285E724B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662362" y="1504950"/>
                <a:ext cx="95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9525"/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90D86C66-EDF0-4ABB-87F4-A2882A2E02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671791" y="3466048"/>
                <a:ext cx="1604295" cy="1847472"/>
              </a:xfrm>
              <a:custGeom>
                <a:avLst/>
                <a:gdLst>
                  <a:gd name="connsiteX0" fmla="*/ 1604296 w 1604295"/>
                  <a:gd name="connsiteY0" fmla="*/ 1847472 h 1847472"/>
                  <a:gd name="connsiteX1" fmla="*/ 1517809 w 1604295"/>
                  <a:gd name="connsiteY1" fmla="*/ 1544292 h 1847472"/>
                  <a:gd name="connsiteX2" fmla="*/ 1394841 w 1604295"/>
                  <a:gd name="connsiteY2" fmla="*/ 1183771 h 1847472"/>
                  <a:gd name="connsiteX3" fmla="*/ 1318355 w 1604295"/>
                  <a:gd name="connsiteY3" fmla="*/ 695233 h 1847472"/>
                  <a:gd name="connsiteX4" fmla="*/ 1359884 w 1604295"/>
                  <a:gd name="connsiteY4" fmla="*/ 397863 h 1847472"/>
                  <a:gd name="connsiteX5" fmla="*/ 1359884 w 1604295"/>
                  <a:gd name="connsiteY5" fmla="*/ 236700 h 1847472"/>
                  <a:gd name="connsiteX6" fmla="*/ 1351598 w 1604295"/>
                  <a:gd name="connsiteY6" fmla="*/ 67250 h 1847472"/>
                  <a:gd name="connsiteX7" fmla="*/ 1316641 w 1604295"/>
                  <a:gd name="connsiteY7" fmla="*/ 10767 h 1847472"/>
                  <a:gd name="connsiteX8" fmla="*/ 1195292 w 1604295"/>
                  <a:gd name="connsiteY8" fmla="*/ 34008 h 1847472"/>
                  <a:gd name="connsiteX9" fmla="*/ 1005745 w 1604295"/>
                  <a:gd name="connsiteY9" fmla="*/ 254988 h 1847472"/>
                  <a:gd name="connsiteX10" fmla="*/ 763048 w 1604295"/>
                  <a:gd name="connsiteY10" fmla="*/ 587315 h 1847472"/>
                  <a:gd name="connsiteX11" fmla="*/ 548640 w 1604295"/>
                  <a:gd name="connsiteY11" fmla="*/ 861444 h 1847472"/>
                  <a:gd name="connsiteX12" fmla="*/ 328803 w 1604295"/>
                  <a:gd name="connsiteY12" fmla="*/ 1145480 h 1847472"/>
                  <a:gd name="connsiteX13" fmla="*/ 0 w 1604295"/>
                  <a:gd name="connsiteY13" fmla="*/ 1607157 h 18474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604295" h="1847472">
                    <a:moveTo>
                      <a:pt x="1604296" y="1847472"/>
                    </a:moveTo>
                    <a:cubicBezTo>
                      <a:pt x="1573721" y="1753270"/>
                      <a:pt x="1548479" y="1638399"/>
                      <a:pt x="1517809" y="1544292"/>
                    </a:cubicBezTo>
                    <a:cubicBezTo>
                      <a:pt x="1478471" y="1423515"/>
                      <a:pt x="1432846" y="1304929"/>
                      <a:pt x="1394841" y="1183771"/>
                    </a:cubicBezTo>
                    <a:cubicBezTo>
                      <a:pt x="1345025" y="1024893"/>
                      <a:pt x="1305497" y="860778"/>
                      <a:pt x="1318355" y="695233"/>
                    </a:cubicBezTo>
                    <a:cubicBezTo>
                      <a:pt x="1326071" y="595316"/>
                      <a:pt x="1353312" y="497780"/>
                      <a:pt x="1359884" y="397863"/>
                    </a:cubicBezTo>
                    <a:cubicBezTo>
                      <a:pt x="1363409" y="344237"/>
                      <a:pt x="1359503" y="290421"/>
                      <a:pt x="1359884" y="236700"/>
                    </a:cubicBezTo>
                    <a:cubicBezTo>
                      <a:pt x="1360265" y="179740"/>
                      <a:pt x="1366076" y="122114"/>
                      <a:pt x="1351598" y="67250"/>
                    </a:cubicBezTo>
                    <a:cubicBezTo>
                      <a:pt x="1345692" y="44866"/>
                      <a:pt x="1335691" y="23530"/>
                      <a:pt x="1316641" y="10767"/>
                    </a:cubicBezTo>
                    <a:cubicBezTo>
                      <a:pt x="1279874" y="-13998"/>
                      <a:pt x="1233202" y="8290"/>
                      <a:pt x="1195292" y="34008"/>
                    </a:cubicBezTo>
                    <a:cubicBezTo>
                      <a:pt x="1114330" y="89062"/>
                      <a:pt x="1060990" y="173644"/>
                      <a:pt x="1005745" y="254988"/>
                    </a:cubicBezTo>
                    <a:cubicBezTo>
                      <a:pt x="928688" y="368526"/>
                      <a:pt x="847058" y="478825"/>
                      <a:pt x="763048" y="587315"/>
                    </a:cubicBezTo>
                    <a:cubicBezTo>
                      <a:pt x="691991" y="679041"/>
                      <a:pt x="621697" y="771338"/>
                      <a:pt x="548640" y="861444"/>
                    </a:cubicBezTo>
                    <a:cubicBezTo>
                      <a:pt x="425672" y="1012987"/>
                      <a:pt x="453866" y="995747"/>
                      <a:pt x="328803" y="1145480"/>
                    </a:cubicBezTo>
                    <a:cubicBezTo>
                      <a:pt x="294418" y="1186628"/>
                      <a:pt x="21146" y="1558103"/>
                      <a:pt x="0" y="1607157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D026082B-E695-4987-8C03-332366C6C9D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683507" y="3153822"/>
                <a:ext cx="1223105" cy="1676495"/>
              </a:xfrm>
              <a:custGeom>
                <a:avLst/>
                <a:gdLst>
                  <a:gd name="connsiteX0" fmla="*/ 1223105 w 1223105"/>
                  <a:gd name="connsiteY0" fmla="*/ 0 h 1676495"/>
                  <a:gd name="connsiteX1" fmla="*/ 1000792 w 1223105"/>
                  <a:gd name="connsiteY1" fmla="*/ 254794 h 1676495"/>
                  <a:gd name="connsiteX2" fmla="*/ 744760 w 1223105"/>
                  <a:gd name="connsiteY2" fmla="*/ 651891 h 1676495"/>
                  <a:gd name="connsiteX3" fmla="*/ 345758 w 1223105"/>
                  <a:gd name="connsiteY3" fmla="*/ 1231773 h 1676495"/>
                  <a:gd name="connsiteX4" fmla="*/ 0 w 1223105"/>
                  <a:gd name="connsiteY4" fmla="*/ 1676495 h 16764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23105" h="1676495">
                    <a:moveTo>
                      <a:pt x="1223105" y="0"/>
                    </a:moveTo>
                    <a:cubicBezTo>
                      <a:pt x="1136523" y="72771"/>
                      <a:pt x="1066324" y="162401"/>
                      <a:pt x="1000792" y="254794"/>
                    </a:cubicBezTo>
                    <a:cubicBezTo>
                      <a:pt x="909733" y="383286"/>
                      <a:pt x="827723" y="517970"/>
                      <a:pt x="744760" y="651891"/>
                    </a:cubicBezTo>
                    <a:cubicBezTo>
                      <a:pt x="621030" y="851726"/>
                      <a:pt x="497777" y="1052608"/>
                      <a:pt x="345758" y="1231773"/>
                    </a:cubicBezTo>
                    <a:cubicBezTo>
                      <a:pt x="248888" y="1345978"/>
                      <a:pt x="61722" y="1540764"/>
                      <a:pt x="0" y="1676495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461A8835-D9FC-4CAB-AF19-A5513B17BA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6517" y="3097027"/>
                <a:ext cx="668845" cy="2224304"/>
              </a:xfrm>
              <a:custGeom>
                <a:avLst/>
                <a:gdLst>
                  <a:gd name="connsiteX0" fmla="*/ 668846 w 668845"/>
                  <a:gd name="connsiteY0" fmla="*/ 2224305 h 2224304"/>
                  <a:gd name="connsiteX1" fmla="*/ 486918 w 668845"/>
                  <a:gd name="connsiteY1" fmla="*/ 1944365 h 2224304"/>
                  <a:gd name="connsiteX2" fmla="*/ 376809 w 668845"/>
                  <a:gd name="connsiteY2" fmla="*/ 1659663 h 2224304"/>
                  <a:gd name="connsiteX3" fmla="*/ 319373 w 668845"/>
                  <a:gd name="connsiteY3" fmla="*/ 1425157 h 2224304"/>
                  <a:gd name="connsiteX4" fmla="*/ 264319 w 668845"/>
                  <a:gd name="connsiteY4" fmla="*/ 1130834 h 2224304"/>
                  <a:gd name="connsiteX5" fmla="*/ 278702 w 668845"/>
                  <a:gd name="connsiteY5" fmla="*/ 882041 h 2224304"/>
                  <a:gd name="connsiteX6" fmla="*/ 302609 w 668845"/>
                  <a:gd name="connsiteY6" fmla="*/ 736118 h 2224304"/>
                  <a:gd name="connsiteX7" fmla="*/ 360045 w 668845"/>
                  <a:gd name="connsiteY7" fmla="*/ 444177 h 2224304"/>
                  <a:gd name="connsiteX8" fmla="*/ 386334 w 668845"/>
                  <a:gd name="connsiteY8" fmla="*/ 233675 h 2224304"/>
                  <a:gd name="connsiteX9" fmla="*/ 0 w 668845"/>
                  <a:gd name="connsiteY9" fmla="*/ 56795 h 2224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8845" h="2224304">
                    <a:moveTo>
                      <a:pt x="668846" y="2224305"/>
                    </a:moveTo>
                    <a:cubicBezTo>
                      <a:pt x="599218" y="2137151"/>
                      <a:pt x="537210" y="2043996"/>
                      <a:pt x="486918" y="1944365"/>
                    </a:cubicBezTo>
                    <a:cubicBezTo>
                      <a:pt x="441008" y="1853306"/>
                      <a:pt x="404717" y="1757770"/>
                      <a:pt x="376809" y="1659663"/>
                    </a:cubicBezTo>
                    <a:cubicBezTo>
                      <a:pt x="354806" y="1582224"/>
                      <a:pt x="337757" y="1503548"/>
                      <a:pt x="319373" y="1425157"/>
                    </a:cubicBezTo>
                    <a:cubicBezTo>
                      <a:pt x="296418" y="1327811"/>
                      <a:pt x="270510" y="1230657"/>
                      <a:pt x="264319" y="1130834"/>
                    </a:cubicBezTo>
                    <a:cubicBezTo>
                      <a:pt x="259080" y="1047681"/>
                      <a:pt x="266891" y="964528"/>
                      <a:pt x="278702" y="882041"/>
                    </a:cubicBezTo>
                    <a:cubicBezTo>
                      <a:pt x="285655" y="833274"/>
                      <a:pt x="293751" y="784601"/>
                      <a:pt x="302609" y="736118"/>
                    </a:cubicBezTo>
                    <a:cubicBezTo>
                      <a:pt x="320516" y="638582"/>
                      <a:pt x="339471" y="541237"/>
                      <a:pt x="360045" y="444177"/>
                    </a:cubicBezTo>
                    <a:cubicBezTo>
                      <a:pt x="374809" y="374549"/>
                      <a:pt x="389763" y="304541"/>
                      <a:pt x="386334" y="233675"/>
                    </a:cubicBezTo>
                    <a:cubicBezTo>
                      <a:pt x="383191" y="168809"/>
                      <a:pt x="391287" y="-120751"/>
                      <a:pt x="0" y="56795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4E6BA76-9515-415F-BAC9-76958DA6EB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39145" y="4663452"/>
              <a:ext cx="1103852" cy="657879"/>
            </a:xfrm>
            <a:custGeom>
              <a:avLst/>
              <a:gdLst>
                <a:gd name="connsiteX0" fmla="*/ 1103852 w 1103852"/>
                <a:gd name="connsiteY0" fmla="*/ 657879 h 657879"/>
                <a:gd name="connsiteX1" fmla="*/ 883063 w 1103852"/>
                <a:gd name="connsiteY1" fmla="*/ 177724 h 657879"/>
                <a:gd name="connsiteX2" fmla="*/ 678085 w 1103852"/>
                <a:gd name="connsiteY2" fmla="*/ 17132 h 657879"/>
                <a:gd name="connsiteX3" fmla="*/ 461962 w 1103852"/>
                <a:gd name="connsiteY3" fmla="*/ 17132 h 657879"/>
                <a:gd name="connsiteX4" fmla="*/ 136398 w 1103852"/>
                <a:gd name="connsiteY4" fmla="*/ 267735 h 657879"/>
                <a:gd name="connsiteX5" fmla="*/ 0 w 1103852"/>
                <a:gd name="connsiteY5" fmla="*/ 650830 h 657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03852" h="657879">
                  <a:moveTo>
                    <a:pt x="1103852" y="657879"/>
                  </a:moveTo>
                  <a:cubicBezTo>
                    <a:pt x="1071563" y="576250"/>
                    <a:pt x="937546" y="246494"/>
                    <a:pt x="883063" y="177724"/>
                  </a:cubicBezTo>
                  <a:cubicBezTo>
                    <a:pt x="828104" y="108382"/>
                    <a:pt x="761238" y="46279"/>
                    <a:pt x="678085" y="17132"/>
                  </a:cubicBezTo>
                  <a:cubicBezTo>
                    <a:pt x="608171" y="-7347"/>
                    <a:pt x="533210" y="-4013"/>
                    <a:pt x="461962" y="17132"/>
                  </a:cubicBezTo>
                  <a:cubicBezTo>
                    <a:pt x="326898" y="57137"/>
                    <a:pt x="214027" y="150101"/>
                    <a:pt x="136398" y="267735"/>
                  </a:cubicBezTo>
                  <a:cubicBezTo>
                    <a:pt x="86773" y="343078"/>
                    <a:pt x="16764" y="562153"/>
                    <a:pt x="0" y="65083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4C120B3D-CF1C-49AE-B5B4-6BF589737A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1521047"/>
              <a:ext cx="1271168" cy="2861881"/>
            </a:xfrm>
            <a:custGeom>
              <a:avLst/>
              <a:gdLst>
                <a:gd name="connsiteX0" fmla="*/ 0 w 1271168"/>
                <a:gd name="connsiteY0" fmla="*/ 2861882 h 2861881"/>
                <a:gd name="connsiteX1" fmla="*/ 115157 w 1271168"/>
                <a:gd name="connsiteY1" fmla="*/ 2685002 h 2861881"/>
                <a:gd name="connsiteX2" fmla="*/ 277178 w 1271168"/>
                <a:gd name="connsiteY2" fmla="*/ 2461070 h 2861881"/>
                <a:gd name="connsiteX3" fmla="*/ 421958 w 1271168"/>
                <a:gd name="connsiteY3" fmla="*/ 2209514 h 2861881"/>
                <a:gd name="connsiteX4" fmla="*/ 690848 w 1271168"/>
                <a:gd name="connsiteY4" fmla="*/ 1751267 h 2861881"/>
                <a:gd name="connsiteX5" fmla="*/ 830580 w 1271168"/>
                <a:gd name="connsiteY5" fmla="*/ 1451039 h 2861881"/>
                <a:gd name="connsiteX6" fmla="*/ 917067 w 1271168"/>
                <a:gd name="connsiteY6" fmla="*/ 1276541 h 2861881"/>
                <a:gd name="connsiteX7" fmla="*/ 1114901 w 1271168"/>
                <a:gd name="connsiteY7" fmla="*/ 965835 h 2861881"/>
                <a:gd name="connsiteX8" fmla="*/ 1204627 w 1271168"/>
                <a:gd name="connsiteY8" fmla="*/ 819626 h 2861881"/>
                <a:gd name="connsiteX9" fmla="*/ 1271111 w 1271168"/>
                <a:gd name="connsiteY9" fmla="*/ 585311 h 2861881"/>
                <a:gd name="connsiteX10" fmla="*/ 1128141 w 1271168"/>
                <a:gd name="connsiteY10" fmla="*/ 292894 h 2861881"/>
                <a:gd name="connsiteX11" fmla="*/ 882110 w 1271168"/>
                <a:gd name="connsiteY11" fmla="*/ 135065 h 2861881"/>
                <a:gd name="connsiteX12" fmla="*/ 574929 w 1271168"/>
                <a:gd name="connsiteY12" fmla="*/ 0 h 2861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71168" h="2861881">
                  <a:moveTo>
                    <a:pt x="0" y="2861882"/>
                  </a:moveTo>
                  <a:cubicBezTo>
                    <a:pt x="0" y="2861882"/>
                    <a:pt x="67151" y="2751201"/>
                    <a:pt x="115157" y="2685002"/>
                  </a:cubicBezTo>
                  <a:cubicBezTo>
                    <a:pt x="169259" y="2610326"/>
                    <a:pt x="226981" y="2538317"/>
                    <a:pt x="277178" y="2461070"/>
                  </a:cubicBezTo>
                  <a:cubicBezTo>
                    <a:pt x="329946" y="2379917"/>
                    <a:pt x="374142" y="2293715"/>
                    <a:pt x="421958" y="2209514"/>
                  </a:cubicBezTo>
                  <a:cubicBezTo>
                    <a:pt x="509492" y="2055495"/>
                    <a:pt x="609695" y="1908715"/>
                    <a:pt x="690848" y="1751267"/>
                  </a:cubicBezTo>
                  <a:cubicBezTo>
                    <a:pt x="741426" y="1653159"/>
                    <a:pt x="784670" y="1551432"/>
                    <a:pt x="830580" y="1451039"/>
                  </a:cubicBezTo>
                  <a:cubicBezTo>
                    <a:pt x="857631" y="1391984"/>
                    <a:pt x="885635" y="1333405"/>
                    <a:pt x="917067" y="1276541"/>
                  </a:cubicBezTo>
                  <a:cubicBezTo>
                    <a:pt x="976408" y="1169003"/>
                    <a:pt x="1046417" y="1067848"/>
                    <a:pt x="1114901" y="965835"/>
                  </a:cubicBezTo>
                  <a:cubicBezTo>
                    <a:pt x="1146810" y="918305"/>
                    <a:pt x="1177671" y="870109"/>
                    <a:pt x="1204627" y="819626"/>
                  </a:cubicBezTo>
                  <a:cubicBezTo>
                    <a:pt x="1243679" y="746665"/>
                    <a:pt x="1272635" y="667703"/>
                    <a:pt x="1271111" y="585311"/>
                  </a:cubicBezTo>
                  <a:cubicBezTo>
                    <a:pt x="1269111" y="473012"/>
                    <a:pt x="1209485" y="371284"/>
                    <a:pt x="1128141" y="292894"/>
                  </a:cubicBezTo>
                  <a:cubicBezTo>
                    <a:pt x="1057561" y="224790"/>
                    <a:pt x="971836" y="175260"/>
                    <a:pt x="882110" y="135065"/>
                  </a:cubicBezTo>
                  <a:cubicBezTo>
                    <a:pt x="779907" y="89249"/>
                    <a:pt x="672560" y="54673"/>
                    <a:pt x="574929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5F7B6392-DF04-4EF6-A433-4A7A757D6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1536477"/>
              <a:ext cx="919096" cy="2636139"/>
            </a:xfrm>
            <a:custGeom>
              <a:avLst/>
              <a:gdLst>
                <a:gd name="connsiteX0" fmla="*/ 0 w 919096"/>
                <a:gd name="connsiteY0" fmla="*/ 2636139 h 2636139"/>
                <a:gd name="connsiteX1" fmla="*/ 274415 w 919096"/>
                <a:gd name="connsiteY1" fmla="*/ 2218277 h 2636139"/>
                <a:gd name="connsiteX2" fmla="*/ 607981 w 919096"/>
                <a:gd name="connsiteY2" fmla="*/ 1655921 h 2636139"/>
                <a:gd name="connsiteX3" fmla="*/ 792290 w 919096"/>
                <a:gd name="connsiteY3" fmla="*/ 1163003 h 2636139"/>
                <a:gd name="connsiteX4" fmla="*/ 914400 w 919096"/>
                <a:gd name="connsiteY4" fmla="*/ 808863 h 2636139"/>
                <a:gd name="connsiteX5" fmla="*/ 847344 w 919096"/>
                <a:gd name="connsiteY5" fmla="*/ 516922 h 2636139"/>
                <a:gd name="connsiteX6" fmla="*/ 610362 w 919096"/>
                <a:gd name="connsiteY6" fmla="*/ 366141 h 2636139"/>
                <a:gd name="connsiteX7" fmla="*/ 361379 w 919096"/>
                <a:gd name="connsiteY7" fmla="*/ 222599 h 2636139"/>
                <a:gd name="connsiteX8" fmla="*/ 67056 w 919096"/>
                <a:gd name="connsiteY8" fmla="*/ 0 h 2636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9096" h="2636139">
                  <a:moveTo>
                    <a:pt x="0" y="2636139"/>
                  </a:moveTo>
                  <a:cubicBezTo>
                    <a:pt x="0" y="2636139"/>
                    <a:pt x="162020" y="2392394"/>
                    <a:pt x="274415" y="2218277"/>
                  </a:cubicBezTo>
                  <a:cubicBezTo>
                    <a:pt x="392906" y="2034730"/>
                    <a:pt x="518732" y="1854994"/>
                    <a:pt x="607981" y="1655921"/>
                  </a:cubicBezTo>
                  <a:cubicBezTo>
                    <a:pt x="679799" y="1495806"/>
                    <a:pt x="726091" y="1325594"/>
                    <a:pt x="792290" y="1163003"/>
                  </a:cubicBezTo>
                  <a:cubicBezTo>
                    <a:pt x="839724" y="1046607"/>
                    <a:pt x="897922" y="933164"/>
                    <a:pt x="914400" y="808863"/>
                  </a:cubicBezTo>
                  <a:cubicBezTo>
                    <a:pt x="928116" y="705326"/>
                    <a:pt x="913543" y="596932"/>
                    <a:pt x="847344" y="516922"/>
                  </a:cubicBezTo>
                  <a:cubicBezTo>
                    <a:pt x="786956" y="444056"/>
                    <a:pt x="696087" y="407956"/>
                    <a:pt x="610362" y="366141"/>
                  </a:cubicBezTo>
                  <a:cubicBezTo>
                    <a:pt x="524161" y="324136"/>
                    <a:pt x="442722" y="273272"/>
                    <a:pt x="361379" y="222599"/>
                  </a:cubicBezTo>
                  <a:cubicBezTo>
                    <a:pt x="245459" y="150400"/>
                    <a:pt x="126968" y="121348"/>
                    <a:pt x="67056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CFB987BC-4338-4C63-8DB9-5CB9DC4890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1717738"/>
              <a:ext cx="625711" cy="2292381"/>
            </a:xfrm>
            <a:custGeom>
              <a:avLst/>
              <a:gdLst>
                <a:gd name="connsiteX0" fmla="*/ 0 w 625711"/>
                <a:gd name="connsiteY0" fmla="*/ 2292382 h 2292381"/>
                <a:gd name="connsiteX1" fmla="*/ 181070 w 625711"/>
                <a:gd name="connsiteY1" fmla="*/ 2019967 h 2292381"/>
                <a:gd name="connsiteX2" fmla="*/ 385000 w 625711"/>
                <a:gd name="connsiteY2" fmla="*/ 1640967 h 2292381"/>
                <a:gd name="connsiteX3" fmla="*/ 514255 w 625711"/>
                <a:gd name="connsiteY3" fmla="*/ 1376839 h 2292381"/>
                <a:gd name="connsiteX4" fmla="*/ 606171 w 625711"/>
                <a:gd name="connsiteY4" fmla="*/ 1015079 h 2292381"/>
                <a:gd name="connsiteX5" fmla="*/ 606171 w 625711"/>
                <a:gd name="connsiteY5" fmla="*/ 673418 h 2292381"/>
                <a:gd name="connsiteX6" fmla="*/ 485489 w 625711"/>
                <a:gd name="connsiteY6" fmla="*/ 475297 h 2292381"/>
                <a:gd name="connsiteX7" fmla="*/ 313182 w 625711"/>
                <a:gd name="connsiteY7" fmla="*/ 328898 h 2292381"/>
                <a:gd name="connsiteX8" fmla="*/ 173831 w 625711"/>
                <a:gd name="connsiteY8" fmla="*/ 189643 h 2292381"/>
                <a:gd name="connsiteX9" fmla="*/ 0 w 625711"/>
                <a:gd name="connsiteY9" fmla="*/ 0 h 2292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25711" h="2292381">
                  <a:moveTo>
                    <a:pt x="0" y="2292382"/>
                  </a:moveTo>
                  <a:cubicBezTo>
                    <a:pt x="0" y="2292382"/>
                    <a:pt x="110776" y="2140363"/>
                    <a:pt x="181070" y="2019967"/>
                  </a:cubicBezTo>
                  <a:cubicBezTo>
                    <a:pt x="253460" y="1896047"/>
                    <a:pt x="318325" y="1768031"/>
                    <a:pt x="385000" y="1640967"/>
                  </a:cubicBezTo>
                  <a:cubicBezTo>
                    <a:pt x="430625" y="1554099"/>
                    <a:pt x="478536" y="1468184"/>
                    <a:pt x="514255" y="1376839"/>
                  </a:cubicBezTo>
                  <a:cubicBezTo>
                    <a:pt x="559689" y="1260634"/>
                    <a:pt x="585788" y="1138333"/>
                    <a:pt x="606171" y="1015079"/>
                  </a:cubicBezTo>
                  <a:cubicBezTo>
                    <a:pt x="625031" y="900779"/>
                    <a:pt x="638556" y="784003"/>
                    <a:pt x="606171" y="673418"/>
                  </a:cubicBezTo>
                  <a:cubicBezTo>
                    <a:pt x="584168" y="598075"/>
                    <a:pt x="540258" y="531590"/>
                    <a:pt x="485489" y="475297"/>
                  </a:cubicBezTo>
                  <a:cubicBezTo>
                    <a:pt x="432911" y="421195"/>
                    <a:pt x="369475" y="379095"/>
                    <a:pt x="313182" y="328898"/>
                  </a:cubicBezTo>
                  <a:cubicBezTo>
                    <a:pt x="264128" y="285179"/>
                    <a:pt x="219361" y="237077"/>
                    <a:pt x="173831" y="189643"/>
                  </a:cubicBezTo>
                  <a:cubicBezTo>
                    <a:pt x="109347" y="122111"/>
                    <a:pt x="0" y="0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0B5029E-655F-4CB5-BCA2-B62400CE7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1951196"/>
              <a:ext cx="421548" cy="1865756"/>
            </a:xfrm>
            <a:custGeom>
              <a:avLst/>
              <a:gdLst>
                <a:gd name="connsiteX0" fmla="*/ 0 w 421548"/>
                <a:gd name="connsiteY0" fmla="*/ 0 h 1865756"/>
                <a:gd name="connsiteX1" fmla="*/ 258699 w 421548"/>
                <a:gd name="connsiteY1" fmla="*/ 330803 h 1865756"/>
                <a:gd name="connsiteX2" fmla="*/ 408051 w 421548"/>
                <a:gd name="connsiteY2" fmla="*/ 617887 h 1865756"/>
                <a:gd name="connsiteX3" fmla="*/ 408051 w 421548"/>
                <a:gd name="connsiteY3" fmla="*/ 910781 h 1865756"/>
                <a:gd name="connsiteX4" fmla="*/ 336233 w 421548"/>
                <a:gd name="connsiteY4" fmla="*/ 1269683 h 1865756"/>
                <a:gd name="connsiteX5" fmla="*/ 186881 w 421548"/>
                <a:gd name="connsiteY5" fmla="*/ 1582674 h 1865756"/>
                <a:gd name="connsiteX6" fmla="*/ 0 w 421548"/>
                <a:gd name="connsiteY6" fmla="*/ 1865757 h 1865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1548" h="1865756">
                  <a:moveTo>
                    <a:pt x="0" y="0"/>
                  </a:moveTo>
                  <a:cubicBezTo>
                    <a:pt x="0" y="0"/>
                    <a:pt x="155734" y="188309"/>
                    <a:pt x="258699" y="330803"/>
                  </a:cubicBezTo>
                  <a:cubicBezTo>
                    <a:pt x="322517" y="419100"/>
                    <a:pt x="383096" y="512255"/>
                    <a:pt x="408051" y="617887"/>
                  </a:cubicBezTo>
                  <a:cubicBezTo>
                    <a:pt x="430625" y="713613"/>
                    <a:pt x="420815" y="812768"/>
                    <a:pt x="408051" y="910781"/>
                  </a:cubicBezTo>
                  <a:cubicBezTo>
                    <a:pt x="392240" y="1032129"/>
                    <a:pt x="376142" y="1154049"/>
                    <a:pt x="336233" y="1269683"/>
                  </a:cubicBezTo>
                  <a:cubicBezTo>
                    <a:pt x="298418" y="1379125"/>
                    <a:pt x="246412" y="1483138"/>
                    <a:pt x="186881" y="1582674"/>
                  </a:cubicBezTo>
                  <a:cubicBezTo>
                    <a:pt x="122777" y="1689640"/>
                    <a:pt x="0" y="1865757"/>
                    <a:pt x="0" y="1865757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966F436B-D502-4927-A05D-0691A99F65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2201418"/>
              <a:ext cx="286935" cy="1358264"/>
            </a:xfrm>
            <a:custGeom>
              <a:avLst/>
              <a:gdLst>
                <a:gd name="connsiteX0" fmla="*/ 11621 w 286935"/>
                <a:gd name="connsiteY0" fmla="*/ 1358265 h 1358264"/>
                <a:gd name="connsiteX1" fmla="*/ 163830 w 286935"/>
                <a:gd name="connsiteY1" fmla="*/ 1157287 h 1358264"/>
                <a:gd name="connsiteX2" fmla="*/ 258604 w 286935"/>
                <a:gd name="connsiteY2" fmla="*/ 858679 h 1358264"/>
                <a:gd name="connsiteX3" fmla="*/ 284417 w 286935"/>
                <a:gd name="connsiteY3" fmla="*/ 577310 h 1358264"/>
                <a:gd name="connsiteX4" fmla="*/ 215456 w 286935"/>
                <a:gd name="connsiteY4" fmla="*/ 330422 h 1358264"/>
                <a:gd name="connsiteX5" fmla="*/ 0 w 286935"/>
                <a:gd name="connsiteY5" fmla="*/ 0 h 1358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6935" h="1358264">
                  <a:moveTo>
                    <a:pt x="11621" y="1358265"/>
                  </a:moveTo>
                  <a:cubicBezTo>
                    <a:pt x="11621" y="1358265"/>
                    <a:pt x="104299" y="1269016"/>
                    <a:pt x="163830" y="1157287"/>
                  </a:cubicBezTo>
                  <a:cubicBezTo>
                    <a:pt x="213074" y="1064800"/>
                    <a:pt x="237458" y="961453"/>
                    <a:pt x="258604" y="858679"/>
                  </a:cubicBezTo>
                  <a:cubicBezTo>
                    <a:pt x="277749" y="765905"/>
                    <a:pt x="293180" y="671512"/>
                    <a:pt x="284417" y="577310"/>
                  </a:cubicBezTo>
                  <a:cubicBezTo>
                    <a:pt x="276511" y="491680"/>
                    <a:pt x="250412" y="409099"/>
                    <a:pt x="215456" y="330422"/>
                  </a:cubicBezTo>
                  <a:cubicBezTo>
                    <a:pt x="153353" y="190405"/>
                    <a:pt x="0" y="0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63D19BC0-342A-4662-8B01-078F5BC25F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2482500"/>
              <a:ext cx="167300" cy="890873"/>
            </a:xfrm>
            <a:custGeom>
              <a:avLst/>
              <a:gdLst>
                <a:gd name="connsiteX0" fmla="*/ 0 w 167300"/>
                <a:gd name="connsiteY0" fmla="*/ 0 h 890873"/>
                <a:gd name="connsiteX1" fmla="*/ 143732 w 167300"/>
                <a:gd name="connsiteY1" fmla="*/ 233077 h 890873"/>
                <a:gd name="connsiteX2" fmla="*/ 160973 w 167300"/>
                <a:gd name="connsiteY2" fmla="*/ 482822 h 890873"/>
                <a:gd name="connsiteX3" fmla="*/ 0 w 167300"/>
                <a:gd name="connsiteY3" fmla="*/ 890873 h 89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300" h="890873">
                  <a:moveTo>
                    <a:pt x="0" y="0"/>
                  </a:moveTo>
                  <a:cubicBezTo>
                    <a:pt x="0" y="0"/>
                    <a:pt x="110585" y="127254"/>
                    <a:pt x="143732" y="233077"/>
                  </a:cubicBezTo>
                  <a:cubicBezTo>
                    <a:pt x="168974" y="313563"/>
                    <a:pt x="172593" y="399098"/>
                    <a:pt x="160973" y="482822"/>
                  </a:cubicBezTo>
                  <a:cubicBezTo>
                    <a:pt x="136970" y="655892"/>
                    <a:pt x="0" y="890873"/>
                    <a:pt x="0" y="890873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DF32521F-B67B-4D14-BB6E-0DD27E1C70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49272" y="1514475"/>
              <a:ext cx="3076098" cy="1677721"/>
            </a:xfrm>
            <a:custGeom>
              <a:avLst/>
              <a:gdLst>
                <a:gd name="connsiteX0" fmla="*/ 3076099 w 3076098"/>
                <a:gd name="connsiteY0" fmla="*/ 12287 h 1677721"/>
                <a:gd name="connsiteX1" fmla="*/ 3054287 w 3076098"/>
                <a:gd name="connsiteY1" fmla="*/ 609029 h 1677721"/>
                <a:gd name="connsiteX2" fmla="*/ 3054287 w 3076098"/>
                <a:gd name="connsiteY2" fmla="*/ 824770 h 1677721"/>
                <a:gd name="connsiteX3" fmla="*/ 3002375 w 3076098"/>
                <a:gd name="connsiteY3" fmla="*/ 1158240 h 1677721"/>
                <a:gd name="connsiteX4" fmla="*/ 2945797 w 3076098"/>
                <a:gd name="connsiteY4" fmla="*/ 1277112 h 1677721"/>
                <a:gd name="connsiteX5" fmla="*/ 2706815 w 3076098"/>
                <a:gd name="connsiteY5" fmla="*/ 1492853 h 1677721"/>
                <a:gd name="connsiteX6" fmla="*/ 2451735 w 3076098"/>
                <a:gd name="connsiteY6" fmla="*/ 1618583 h 1677721"/>
                <a:gd name="connsiteX7" fmla="*/ 2128457 w 3076098"/>
                <a:gd name="connsiteY7" fmla="*/ 1677448 h 1677721"/>
                <a:gd name="connsiteX8" fmla="*/ 1672495 w 3076098"/>
                <a:gd name="connsiteY8" fmla="*/ 1505522 h 1677721"/>
                <a:gd name="connsiteX9" fmla="*/ 1445038 w 3076098"/>
                <a:gd name="connsiteY9" fmla="*/ 1230916 h 1677721"/>
                <a:gd name="connsiteX10" fmla="*/ 1381506 w 3076098"/>
                <a:gd name="connsiteY10" fmla="*/ 1044035 h 1677721"/>
                <a:gd name="connsiteX11" fmla="*/ 1260253 w 3076098"/>
                <a:gd name="connsiteY11" fmla="*/ 837533 h 1677721"/>
                <a:gd name="connsiteX12" fmla="*/ 1108520 w 3076098"/>
                <a:gd name="connsiteY12" fmla="*/ 772954 h 1677721"/>
                <a:gd name="connsiteX13" fmla="*/ 955358 w 3076098"/>
                <a:gd name="connsiteY13" fmla="*/ 751427 h 1677721"/>
                <a:gd name="connsiteX14" fmla="*/ 763810 w 3076098"/>
                <a:gd name="connsiteY14" fmla="*/ 764762 h 1677721"/>
                <a:gd name="connsiteX15" fmla="*/ 651224 w 3076098"/>
                <a:gd name="connsiteY15" fmla="*/ 728186 h 1677721"/>
                <a:gd name="connsiteX16" fmla="*/ 510730 w 3076098"/>
                <a:gd name="connsiteY16" fmla="*/ 587788 h 1677721"/>
                <a:gd name="connsiteX17" fmla="*/ 323183 w 3076098"/>
                <a:gd name="connsiteY17" fmla="*/ 353187 h 1677721"/>
                <a:gd name="connsiteX18" fmla="*/ 0 w 3076098"/>
                <a:gd name="connsiteY18" fmla="*/ 0 h 1677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076098" h="1677721">
                  <a:moveTo>
                    <a:pt x="3076099" y="12287"/>
                  </a:moveTo>
                  <a:cubicBezTo>
                    <a:pt x="3069336" y="183071"/>
                    <a:pt x="3053525" y="438150"/>
                    <a:pt x="3054287" y="609029"/>
                  </a:cubicBezTo>
                  <a:cubicBezTo>
                    <a:pt x="3054572" y="680942"/>
                    <a:pt x="3056477" y="752856"/>
                    <a:pt x="3054287" y="824770"/>
                  </a:cubicBezTo>
                  <a:cubicBezTo>
                    <a:pt x="3050858" y="937832"/>
                    <a:pt x="3038285" y="1051084"/>
                    <a:pt x="3002375" y="1158240"/>
                  </a:cubicBezTo>
                  <a:cubicBezTo>
                    <a:pt x="2988374" y="1200055"/>
                    <a:pt x="2969895" y="1240155"/>
                    <a:pt x="2945797" y="1277112"/>
                  </a:cubicBezTo>
                  <a:cubicBezTo>
                    <a:pt x="2886742" y="1367885"/>
                    <a:pt x="2798636" y="1434846"/>
                    <a:pt x="2706815" y="1492853"/>
                  </a:cubicBezTo>
                  <a:cubicBezTo>
                    <a:pt x="2626424" y="1543717"/>
                    <a:pt x="2541080" y="1586103"/>
                    <a:pt x="2451735" y="1618583"/>
                  </a:cubicBezTo>
                  <a:cubicBezTo>
                    <a:pt x="2347817" y="1656398"/>
                    <a:pt x="2238851" y="1680591"/>
                    <a:pt x="2128457" y="1677448"/>
                  </a:cubicBezTo>
                  <a:cubicBezTo>
                    <a:pt x="1962436" y="1672781"/>
                    <a:pt x="1804702" y="1606677"/>
                    <a:pt x="1672495" y="1505522"/>
                  </a:cubicBezTo>
                  <a:cubicBezTo>
                    <a:pt x="1576483" y="1432084"/>
                    <a:pt x="1493520" y="1341501"/>
                    <a:pt x="1445038" y="1230916"/>
                  </a:cubicBezTo>
                  <a:cubicBezTo>
                    <a:pt x="1418653" y="1170623"/>
                    <a:pt x="1401794" y="1106710"/>
                    <a:pt x="1381506" y="1044035"/>
                  </a:cubicBezTo>
                  <a:cubicBezTo>
                    <a:pt x="1356360" y="966026"/>
                    <a:pt x="1324261" y="887730"/>
                    <a:pt x="1260253" y="837533"/>
                  </a:cubicBezTo>
                  <a:cubicBezTo>
                    <a:pt x="1216628" y="803243"/>
                    <a:pt x="1162717" y="786194"/>
                    <a:pt x="1108520" y="772954"/>
                  </a:cubicBezTo>
                  <a:cubicBezTo>
                    <a:pt x="1058228" y="760667"/>
                    <a:pt x="1007078" y="750570"/>
                    <a:pt x="955358" y="751427"/>
                  </a:cubicBezTo>
                  <a:cubicBezTo>
                    <a:pt x="891064" y="752475"/>
                    <a:pt x="827818" y="770001"/>
                    <a:pt x="763810" y="764762"/>
                  </a:cubicBezTo>
                  <a:cubicBezTo>
                    <a:pt x="723995" y="761524"/>
                    <a:pt x="685514" y="748760"/>
                    <a:pt x="651224" y="728186"/>
                  </a:cubicBezTo>
                  <a:cubicBezTo>
                    <a:pt x="594074" y="693896"/>
                    <a:pt x="552545" y="639985"/>
                    <a:pt x="510730" y="587788"/>
                  </a:cubicBezTo>
                  <a:cubicBezTo>
                    <a:pt x="448151" y="509683"/>
                    <a:pt x="384524" y="432245"/>
                    <a:pt x="323183" y="353187"/>
                  </a:cubicBezTo>
                  <a:cubicBezTo>
                    <a:pt x="246221" y="253937"/>
                    <a:pt x="94202" y="82868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56F73602-5ACB-4102-894B-D140E71E6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59025" y="1548764"/>
              <a:ext cx="2607257" cy="1468691"/>
            </a:xfrm>
            <a:custGeom>
              <a:avLst/>
              <a:gdLst>
                <a:gd name="connsiteX0" fmla="*/ 2568321 w 2607257"/>
                <a:gd name="connsiteY0" fmla="*/ 18002 h 1468691"/>
                <a:gd name="connsiteX1" fmla="*/ 2590609 w 2607257"/>
                <a:gd name="connsiteY1" fmla="*/ 258509 h 1468691"/>
                <a:gd name="connsiteX2" fmla="*/ 2606802 w 2607257"/>
                <a:gd name="connsiteY2" fmla="*/ 563118 h 1468691"/>
                <a:gd name="connsiteX3" fmla="*/ 2587181 w 2607257"/>
                <a:gd name="connsiteY3" fmla="*/ 910400 h 1468691"/>
                <a:gd name="connsiteX4" fmla="*/ 2568702 w 2607257"/>
                <a:gd name="connsiteY4" fmla="*/ 1001554 h 1468691"/>
                <a:gd name="connsiteX5" fmla="*/ 2407063 w 2607257"/>
                <a:gd name="connsiteY5" fmla="*/ 1262348 h 1468691"/>
                <a:gd name="connsiteX6" fmla="*/ 2211896 w 2607257"/>
                <a:gd name="connsiteY6" fmla="*/ 1390078 h 1468691"/>
                <a:gd name="connsiteX7" fmla="*/ 1936623 w 2607257"/>
                <a:gd name="connsiteY7" fmla="*/ 1466660 h 1468691"/>
                <a:gd name="connsiteX8" fmla="*/ 1749933 w 2607257"/>
                <a:gd name="connsiteY8" fmla="*/ 1447514 h 1468691"/>
                <a:gd name="connsiteX9" fmla="*/ 1594295 w 2607257"/>
                <a:gd name="connsiteY9" fmla="*/ 1351788 h 1468691"/>
                <a:gd name="connsiteX10" fmla="*/ 1512951 w 2607257"/>
                <a:gd name="connsiteY10" fmla="*/ 1227392 h 1468691"/>
                <a:gd name="connsiteX11" fmla="*/ 1500949 w 2607257"/>
                <a:gd name="connsiteY11" fmla="*/ 992886 h 1468691"/>
                <a:gd name="connsiteX12" fmla="*/ 1541621 w 2607257"/>
                <a:gd name="connsiteY12" fmla="*/ 803910 h 1468691"/>
                <a:gd name="connsiteX13" fmla="*/ 1541621 w 2607257"/>
                <a:gd name="connsiteY13" fmla="*/ 665131 h 1468691"/>
                <a:gd name="connsiteX14" fmla="*/ 1429131 w 2607257"/>
                <a:gd name="connsiteY14" fmla="*/ 526352 h 1468691"/>
                <a:gd name="connsiteX15" fmla="*/ 1163383 w 2607257"/>
                <a:gd name="connsiteY15" fmla="*/ 449771 h 1468691"/>
                <a:gd name="connsiteX16" fmla="*/ 811530 w 2607257"/>
                <a:gd name="connsiteY16" fmla="*/ 406718 h 1468691"/>
                <a:gd name="connsiteX17" fmla="*/ 574548 w 2607257"/>
                <a:gd name="connsiteY17" fmla="*/ 354044 h 1468691"/>
                <a:gd name="connsiteX18" fmla="*/ 284893 w 2607257"/>
                <a:gd name="connsiteY18" fmla="*/ 224885 h 1468691"/>
                <a:gd name="connsiteX19" fmla="*/ 0 w 2607257"/>
                <a:gd name="connsiteY19" fmla="*/ 0 h 1468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607257" h="1468691">
                  <a:moveTo>
                    <a:pt x="2568321" y="18002"/>
                  </a:moveTo>
                  <a:cubicBezTo>
                    <a:pt x="2574989" y="70009"/>
                    <a:pt x="2587752" y="206121"/>
                    <a:pt x="2590609" y="258509"/>
                  </a:cubicBezTo>
                  <a:cubicBezTo>
                    <a:pt x="2596134" y="360045"/>
                    <a:pt x="2604707" y="461486"/>
                    <a:pt x="2606802" y="563118"/>
                  </a:cubicBezTo>
                  <a:cubicBezTo>
                    <a:pt x="2609088" y="679228"/>
                    <a:pt x="2602802" y="795338"/>
                    <a:pt x="2587181" y="910400"/>
                  </a:cubicBezTo>
                  <a:cubicBezTo>
                    <a:pt x="2582990" y="941165"/>
                    <a:pt x="2577274" y="971645"/>
                    <a:pt x="2568702" y="1001554"/>
                  </a:cubicBezTo>
                  <a:cubicBezTo>
                    <a:pt x="2540222" y="1101471"/>
                    <a:pt x="2482501" y="1190816"/>
                    <a:pt x="2407063" y="1262348"/>
                  </a:cubicBezTo>
                  <a:cubicBezTo>
                    <a:pt x="2350294" y="1316165"/>
                    <a:pt x="2283047" y="1357313"/>
                    <a:pt x="2211896" y="1390078"/>
                  </a:cubicBezTo>
                  <a:cubicBezTo>
                    <a:pt x="2124742" y="1430179"/>
                    <a:pt x="2032159" y="1458754"/>
                    <a:pt x="1936623" y="1466660"/>
                  </a:cubicBezTo>
                  <a:cubicBezTo>
                    <a:pt x="1873567" y="1471898"/>
                    <a:pt x="1809845" y="1467517"/>
                    <a:pt x="1749933" y="1447514"/>
                  </a:cubicBezTo>
                  <a:cubicBezTo>
                    <a:pt x="1691449" y="1428083"/>
                    <a:pt x="1638109" y="1395222"/>
                    <a:pt x="1594295" y="1351788"/>
                  </a:cubicBezTo>
                  <a:cubicBezTo>
                    <a:pt x="1558576" y="1316450"/>
                    <a:pt x="1530001" y="1274540"/>
                    <a:pt x="1512951" y="1227392"/>
                  </a:cubicBezTo>
                  <a:cubicBezTo>
                    <a:pt x="1485900" y="1152811"/>
                    <a:pt x="1487519" y="1071467"/>
                    <a:pt x="1500949" y="992886"/>
                  </a:cubicBezTo>
                  <a:cubicBezTo>
                    <a:pt x="1511808" y="929354"/>
                    <a:pt x="1529810" y="867251"/>
                    <a:pt x="1541621" y="803910"/>
                  </a:cubicBezTo>
                  <a:cubicBezTo>
                    <a:pt x="1550194" y="757714"/>
                    <a:pt x="1554194" y="710279"/>
                    <a:pt x="1541621" y="665131"/>
                  </a:cubicBezTo>
                  <a:cubicBezTo>
                    <a:pt x="1525143" y="605981"/>
                    <a:pt x="1481233" y="559403"/>
                    <a:pt x="1429131" y="526352"/>
                  </a:cubicBezTo>
                  <a:cubicBezTo>
                    <a:pt x="1350455" y="476536"/>
                    <a:pt x="1256157" y="461772"/>
                    <a:pt x="1163383" y="449771"/>
                  </a:cubicBezTo>
                  <a:cubicBezTo>
                    <a:pt x="1046131" y="434626"/>
                    <a:pt x="928306" y="424720"/>
                    <a:pt x="811530" y="406718"/>
                  </a:cubicBezTo>
                  <a:cubicBezTo>
                    <a:pt x="731425" y="394335"/>
                    <a:pt x="652081" y="377571"/>
                    <a:pt x="574548" y="354044"/>
                  </a:cubicBezTo>
                  <a:cubicBezTo>
                    <a:pt x="472916" y="323279"/>
                    <a:pt x="375094" y="280702"/>
                    <a:pt x="284893" y="224885"/>
                  </a:cubicBezTo>
                  <a:cubicBezTo>
                    <a:pt x="181832" y="161068"/>
                    <a:pt x="90868" y="80296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87FA368-45DC-4276-A257-F67A12B20F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50204" y="1524380"/>
              <a:ext cx="2095685" cy="1175182"/>
            </a:xfrm>
            <a:custGeom>
              <a:avLst/>
              <a:gdLst>
                <a:gd name="connsiteX0" fmla="*/ 1950434 w 2095685"/>
                <a:gd name="connsiteY0" fmla="*/ 0 h 1175182"/>
                <a:gd name="connsiteX1" fmla="*/ 2077307 w 2095685"/>
                <a:gd name="connsiteY1" fmla="*/ 479108 h 1175182"/>
                <a:gd name="connsiteX2" fmla="*/ 2089309 w 2095685"/>
                <a:gd name="connsiteY2" fmla="*/ 826008 h 1175182"/>
                <a:gd name="connsiteX3" fmla="*/ 1987582 w 2095685"/>
                <a:gd name="connsiteY3" fmla="*/ 1101185 h 1175182"/>
                <a:gd name="connsiteX4" fmla="*/ 1818037 w 2095685"/>
                <a:gd name="connsiteY4" fmla="*/ 1173004 h 1175182"/>
                <a:gd name="connsiteX5" fmla="*/ 1694402 w 2095685"/>
                <a:gd name="connsiteY5" fmla="*/ 1157097 h 1175182"/>
                <a:gd name="connsiteX6" fmla="*/ 1594676 w 2095685"/>
                <a:gd name="connsiteY6" fmla="*/ 1013555 h 1175182"/>
                <a:gd name="connsiteX7" fmla="*/ 1664494 w 2095685"/>
                <a:gd name="connsiteY7" fmla="*/ 790289 h 1175182"/>
                <a:gd name="connsiteX8" fmla="*/ 1684401 w 2095685"/>
                <a:gd name="connsiteY8" fmla="*/ 527114 h 1175182"/>
                <a:gd name="connsiteX9" fmla="*/ 1550765 w 2095685"/>
                <a:gd name="connsiteY9" fmla="*/ 343662 h 1175182"/>
                <a:gd name="connsiteX10" fmla="*/ 1315402 w 2095685"/>
                <a:gd name="connsiteY10" fmla="*/ 265938 h 1175182"/>
                <a:gd name="connsiteX11" fmla="*/ 876586 w 2095685"/>
                <a:gd name="connsiteY11" fmla="*/ 200120 h 1175182"/>
                <a:gd name="connsiteX12" fmla="*/ 591312 w 2095685"/>
                <a:gd name="connsiteY12" fmla="*/ 186119 h 1175182"/>
                <a:gd name="connsiteX13" fmla="*/ 0 w 2095685"/>
                <a:gd name="connsiteY13" fmla="*/ 16669 h 1175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95685" h="1175182">
                  <a:moveTo>
                    <a:pt x="1950434" y="0"/>
                  </a:moveTo>
                  <a:cubicBezTo>
                    <a:pt x="1973485" y="77629"/>
                    <a:pt x="2063115" y="399383"/>
                    <a:pt x="2077307" y="479108"/>
                  </a:cubicBezTo>
                  <a:cubicBezTo>
                    <a:pt x="2097786" y="593693"/>
                    <a:pt x="2100167" y="710089"/>
                    <a:pt x="2089309" y="826008"/>
                  </a:cubicBezTo>
                  <a:cubicBezTo>
                    <a:pt x="2079784" y="927545"/>
                    <a:pt x="2061401" y="1032891"/>
                    <a:pt x="1987582" y="1101185"/>
                  </a:cubicBezTo>
                  <a:cubicBezTo>
                    <a:pt x="1941481" y="1143762"/>
                    <a:pt x="1880616" y="1165670"/>
                    <a:pt x="1818037" y="1173004"/>
                  </a:cubicBezTo>
                  <a:cubicBezTo>
                    <a:pt x="1775746" y="1177957"/>
                    <a:pt x="1732693" y="1175195"/>
                    <a:pt x="1694402" y="1157097"/>
                  </a:cubicBezTo>
                  <a:cubicBezTo>
                    <a:pt x="1638110" y="1130427"/>
                    <a:pt x="1600295" y="1075373"/>
                    <a:pt x="1594676" y="1013555"/>
                  </a:cubicBezTo>
                  <a:cubicBezTo>
                    <a:pt x="1587532" y="934879"/>
                    <a:pt x="1635633" y="864870"/>
                    <a:pt x="1664494" y="790289"/>
                  </a:cubicBezTo>
                  <a:cubicBezTo>
                    <a:pt x="1696974" y="706279"/>
                    <a:pt x="1708594" y="613791"/>
                    <a:pt x="1684401" y="527114"/>
                  </a:cubicBezTo>
                  <a:cubicBezTo>
                    <a:pt x="1663351" y="451580"/>
                    <a:pt x="1616488" y="386620"/>
                    <a:pt x="1550765" y="343662"/>
                  </a:cubicBezTo>
                  <a:cubicBezTo>
                    <a:pt x="1480947" y="298133"/>
                    <a:pt x="1397508" y="282131"/>
                    <a:pt x="1315402" y="265938"/>
                  </a:cubicBezTo>
                  <a:cubicBezTo>
                    <a:pt x="1170051" y="237173"/>
                    <a:pt x="1024128" y="212027"/>
                    <a:pt x="876586" y="200120"/>
                  </a:cubicBezTo>
                  <a:cubicBezTo>
                    <a:pt x="781717" y="192500"/>
                    <a:pt x="686276" y="193643"/>
                    <a:pt x="591312" y="186119"/>
                  </a:cubicBezTo>
                  <a:cubicBezTo>
                    <a:pt x="465296" y="176213"/>
                    <a:pt x="160211" y="193453"/>
                    <a:pt x="0" y="16669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FB008E0F-5E19-4DDE-836D-BD43F4311D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4404" y="731041"/>
            <a:ext cx="10191942" cy="317303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5600" b="1">
                <a:solidFill>
                  <a:srgbClr val="FFFFFF"/>
                </a:solidFill>
              </a:rPr>
              <a:t>Cyber Security: quanto sono sicuri</a:t>
            </a:r>
            <a:br>
              <a:rPr lang="it-IT" sz="5600" b="1">
                <a:solidFill>
                  <a:srgbClr val="FFFFFF"/>
                </a:solidFill>
              </a:rPr>
            </a:br>
            <a:r>
              <a:rPr lang="it-IT" sz="5600" b="1">
                <a:solidFill>
                  <a:srgbClr val="FFFFFF"/>
                </a:solidFill>
              </a:rPr>
              <a:t>i dati nelle reti aziendali?</a:t>
            </a:r>
            <a:br>
              <a:rPr lang="it-IT" sz="5600">
                <a:solidFill>
                  <a:srgbClr val="FFFFFF"/>
                </a:solidFill>
              </a:rPr>
            </a:br>
            <a:endParaRPr lang="it-IT" sz="5600">
              <a:solidFill>
                <a:srgbClr val="FFFFFF"/>
              </a:solidFill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31F5E11-FD49-4A73-915D-85B1FE8A69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69354"/>
            <a:ext cx="9144000" cy="1265285"/>
          </a:xfrm>
        </p:spPr>
        <p:txBody>
          <a:bodyPr>
            <a:normAutofit/>
          </a:bodyPr>
          <a:lstStyle/>
          <a:p>
            <a:r>
              <a:rPr lang="it-IT" sz="2200">
                <a:solidFill>
                  <a:srgbClr val="FFFFFF"/>
                </a:solidFill>
              </a:rPr>
              <a:t>I rischi per la sicurezza in Industry 4.0</a:t>
            </a:r>
          </a:p>
        </p:txBody>
      </p:sp>
      <p:grpSp>
        <p:nvGrpSpPr>
          <p:cNvPr id="55" name="Cross">
            <a:extLst>
              <a:ext uri="{FF2B5EF4-FFF2-40B4-BE49-F238E27FC236}">
                <a16:creationId xmlns:a16="http://schemas.microsoft.com/office/drawing/2014/main" id="{DDB99EF5-8801-40E2-83D3-196FADCBBA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30939" y="3874229"/>
            <a:ext cx="118872" cy="118872"/>
            <a:chOff x="1175347" y="3733800"/>
            <a:chExt cx="118872" cy="118872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50FE3A76-C0EC-41F2-92AD-1A75BA3771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34783" y="3733800"/>
              <a:ext cx="0" cy="118872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C22AF00A-AACB-4D06-A706-4231FD4EC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347" y="3793236"/>
              <a:ext cx="118872" cy="0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58110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B9B5AC-02F3-4FDF-9BF1-61D085B33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Direttiva NIS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21C796-03F5-4539-94BE-D7C006359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Nell’ambito della Direttiva NIS e del d.lgs. del 18 maggio 2018 n.65, l’Italia si è dotata di un ulteriore strumento per la gestione della cyber security nazionale che va a rendere più completo il quadro dell’architettura delineata dalle strategie nazionali: le linee guida sulla gestione dei rischi e la prevenzione, mitigazione e notifica degli incidenti.</a:t>
            </a:r>
          </a:p>
        </p:txBody>
      </p:sp>
    </p:spTree>
    <p:extLst>
      <p:ext uri="{BB962C8B-B14F-4D97-AF65-F5344CB8AC3E}">
        <p14:creationId xmlns:p14="http://schemas.microsoft.com/office/powerpoint/2010/main" val="193244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646D7B-6903-4775-9926-366789A2F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Direttiva NIS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866C16-7220-4F47-9FC4-868503F1C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Gli indirizzi individuati nelle linee guida sono basati sul Framework Nazionale per la Cyber Security, documento che nella sua versione 2.0 pubblicata a febbraio 2019 recepisce tra le informative </a:t>
            </a:r>
            <a:r>
              <a:rPr lang="it-IT" dirty="0" err="1"/>
              <a:t>reference</a:t>
            </a:r>
            <a:r>
              <a:rPr lang="it-IT" dirty="0"/>
              <a:t> (linee guida, standard e normative) relative a ciascuna </a:t>
            </a:r>
            <a:r>
              <a:rPr lang="it-IT" dirty="0" err="1"/>
              <a:t>Subcategory</a:t>
            </a:r>
            <a:r>
              <a:rPr lang="it-IT" dirty="0"/>
              <a:t> anche le nuove disposizioni emanate a livello europeo, tra cui il GDPR e, appunto, la NIS.</a:t>
            </a:r>
          </a:p>
        </p:txBody>
      </p:sp>
    </p:spTree>
    <p:extLst>
      <p:ext uri="{BB962C8B-B14F-4D97-AF65-F5344CB8AC3E}">
        <p14:creationId xmlns:p14="http://schemas.microsoft.com/office/powerpoint/2010/main" val="1567679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4225FA-7219-4778-80B3-2B61CCB22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La cyber sicurezza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D2A5CA-DDBE-485F-AD62-6919C6D43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Un progetto di security deve partire dal valore dei dati per arrivare ai processi di business da proteggere</a:t>
            </a:r>
          </a:p>
          <a:p>
            <a:r>
              <a:rPr lang="it-IT" dirty="0"/>
              <a:t>Approccio sistemico e non pezze a seconda delle mode o delle sensazioni</a:t>
            </a:r>
          </a:p>
          <a:p>
            <a:r>
              <a:rPr lang="it-IT" dirty="0"/>
              <a:t>Non è sufficiente analizzare il traffico perimetrale, ma bisogna avere completa visibilità della rete.</a:t>
            </a:r>
          </a:p>
          <a:p>
            <a:r>
              <a:rPr lang="it-IT" dirty="0"/>
              <a:t>I client roaming che utilizzano il cloud sono sempre di più e le semplici </a:t>
            </a:r>
            <a:r>
              <a:rPr lang="it-IT" dirty="0" err="1"/>
              <a:t>vpn</a:t>
            </a:r>
            <a:r>
              <a:rPr lang="it-IT" dirty="0"/>
              <a:t> non sono adeguate</a:t>
            </a:r>
          </a:p>
        </p:txBody>
      </p:sp>
    </p:spTree>
    <p:extLst>
      <p:ext uri="{BB962C8B-B14F-4D97-AF65-F5344CB8AC3E}">
        <p14:creationId xmlns:p14="http://schemas.microsoft.com/office/powerpoint/2010/main" val="497609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B42B1B-1150-4F2B-A53F-3F43B68C0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Come approcciarsi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A576B22-F611-48D2-8F75-347520D1E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Come vengono rilevate e come mi proteggo dalle minacce di sicurezza?</a:t>
            </a:r>
          </a:p>
          <a:p>
            <a:r>
              <a:rPr lang="it-IT" dirty="0"/>
              <a:t>Come vengono protetti i confini della mia rete?</a:t>
            </a:r>
          </a:p>
          <a:p>
            <a:r>
              <a:rPr lang="it-IT" dirty="0"/>
              <a:t>Che livello di visibilità della rete mi offre la soluzione proposta?</a:t>
            </a:r>
          </a:p>
          <a:p>
            <a:r>
              <a:rPr lang="it-IT" dirty="0"/>
              <a:t>Il costruttore che ho scelto partecipa alla stesura degli standard industriali dell’automazione?</a:t>
            </a:r>
          </a:p>
          <a:p>
            <a:r>
              <a:rPr lang="it-IT" dirty="0"/>
              <a:t>L’hardware come viene manutenuto?</a:t>
            </a:r>
          </a:p>
        </p:txBody>
      </p:sp>
    </p:spTree>
    <p:extLst>
      <p:ext uri="{BB962C8B-B14F-4D97-AF65-F5344CB8AC3E}">
        <p14:creationId xmlns:p14="http://schemas.microsoft.com/office/powerpoint/2010/main" val="3621985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28D591-CC6F-4011-8E13-98A2C2CFC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Come approcciarsi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AB3F095-8088-42A3-856D-8BB86889B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Come contribuisce la sicurezza a farmi ottenere risultati aggiuntivi?</a:t>
            </a:r>
          </a:p>
          <a:p>
            <a:r>
              <a:rPr lang="it-IT" dirty="0"/>
              <a:t>Come si integra la soluzione con l’IT esistente?</a:t>
            </a:r>
          </a:p>
          <a:p>
            <a:r>
              <a:rPr lang="it-IT" dirty="0"/>
              <a:t>Che tipo di protocolli di autenticazione e autorizzazione sono implementati?</a:t>
            </a:r>
          </a:p>
          <a:p>
            <a:r>
              <a:rPr lang="it-IT" dirty="0"/>
              <a:t>Che crittografia utilizzo?</a:t>
            </a:r>
          </a:p>
          <a:p>
            <a:r>
              <a:rPr lang="it-IT" dirty="0"/>
              <a:t>Ho ancora in rete sistemi obsoleti?</a:t>
            </a:r>
          </a:p>
        </p:txBody>
      </p:sp>
    </p:spTree>
    <p:extLst>
      <p:ext uri="{BB962C8B-B14F-4D97-AF65-F5344CB8AC3E}">
        <p14:creationId xmlns:p14="http://schemas.microsoft.com/office/powerpoint/2010/main" val="41648910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C100E0-F706-4B45-AA93-3C03ABE82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La visione integrata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4ED5BB-9A00-47A3-81C2-9F3A15741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Protezione a livello DNS</a:t>
            </a:r>
          </a:p>
          <a:p>
            <a:r>
              <a:rPr lang="it-IT" dirty="0"/>
              <a:t>Protegge i device dentro e fuori la rete aziendale. Bloccale richieste DNS prima che un device possa connettersi a siti che ospitano ransomware</a:t>
            </a:r>
          </a:p>
          <a:p>
            <a:r>
              <a:rPr lang="it-IT" dirty="0"/>
              <a:t>Protezione degli Endpoint</a:t>
            </a:r>
          </a:p>
          <a:p>
            <a:r>
              <a:rPr lang="it-IT" dirty="0"/>
              <a:t>Blocca l’esecuzione dei file ransomware sugli endpoints.</a:t>
            </a:r>
          </a:p>
          <a:p>
            <a:r>
              <a:rPr lang="it-IT" dirty="0"/>
              <a:t>Protezione delle Email</a:t>
            </a:r>
          </a:p>
          <a:p>
            <a:r>
              <a:rPr lang="it-IT" dirty="0"/>
              <a:t>Blocca i ransomware spediti attraverso email di spam e phishing. Identifica allegati e URL malevoli all’interno della mail. Blocca gli attacchi prima che si diffondano.</a:t>
            </a:r>
          </a:p>
        </p:txBody>
      </p:sp>
    </p:spTree>
    <p:extLst>
      <p:ext uri="{BB962C8B-B14F-4D97-AF65-F5344CB8AC3E}">
        <p14:creationId xmlns:p14="http://schemas.microsoft.com/office/powerpoint/2010/main" val="1314199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308D4C-4B0E-4993-9696-8A8B2694C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La visione integrata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02561D-FAA9-4A87-BEB4-C3DC8DD3D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Segmentazione sofisticata</a:t>
            </a:r>
          </a:p>
          <a:p>
            <a:pPr lvl="1"/>
            <a:r>
              <a:rPr lang="it-IT" dirty="0"/>
              <a:t>Segmenta dinamicamente la rete, in modo che l’accesso ai servizi e applicazioni sia altamente sicuro indipendentemente dalla posizione.</a:t>
            </a:r>
          </a:p>
          <a:p>
            <a:r>
              <a:rPr lang="it-IT" dirty="0"/>
              <a:t>Difese avanzate per attacchi avanzati</a:t>
            </a:r>
          </a:p>
          <a:p>
            <a:pPr lvl="1"/>
            <a:r>
              <a:rPr lang="it-IT" dirty="0"/>
              <a:t>Tecnologie di </a:t>
            </a:r>
            <a:r>
              <a:rPr lang="it-IT" dirty="0" err="1"/>
              <a:t>sandboxing</a:t>
            </a:r>
            <a:r>
              <a:rPr lang="it-IT" dirty="0"/>
              <a:t> che limitino malware conosciuto e sconosciuto. Inoltre blocchino chiamate </a:t>
            </a:r>
            <a:r>
              <a:rPr lang="it-IT" dirty="0" err="1"/>
              <a:t>command</a:t>
            </a:r>
            <a:r>
              <a:rPr lang="it-IT" dirty="0"/>
              <a:t>-and-control verso </a:t>
            </a:r>
            <a:r>
              <a:rPr lang="it-IT" dirty="0" err="1"/>
              <a:t>host</a:t>
            </a:r>
            <a:r>
              <a:rPr lang="it-IT" dirty="0"/>
              <a:t> ransomware.</a:t>
            </a:r>
          </a:p>
          <a:p>
            <a:r>
              <a:rPr lang="it-IT" dirty="0"/>
              <a:t>Next Generation Firewall (NGFW)</a:t>
            </a:r>
          </a:p>
          <a:p>
            <a:pPr lvl="1"/>
            <a:r>
              <a:rPr lang="it-IT" dirty="0"/>
              <a:t>vedere chi accede alla rete e che operazioni effettua</a:t>
            </a:r>
          </a:p>
          <a:p>
            <a:pPr lvl="1"/>
            <a:r>
              <a:rPr lang="it-IT" dirty="0"/>
              <a:t>semplificare l’applicazione delle policy</a:t>
            </a:r>
          </a:p>
          <a:p>
            <a:pPr lvl="1"/>
            <a:r>
              <a:rPr lang="it-IT" dirty="0"/>
              <a:t>effettuare l’analisi dei flussi e l’analisi della traiettoria dei file</a:t>
            </a:r>
          </a:p>
        </p:txBody>
      </p:sp>
    </p:spTree>
    <p:extLst>
      <p:ext uri="{BB962C8B-B14F-4D97-AF65-F5344CB8AC3E}">
        <p14:creationId xmlns:p14="http://schemas.microsoft.com/office/powerpoint/2010/main" val="3126760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C94AE7-78E6-4538-9298-0FFD6B682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49400"/>
          </a:xfrm>
        </p:spPr>
        <p:txBody>
          <a:bodyPr>
            <a:normAutofit/>
          </a:bodyPr>
          <a:lstStyle/>
          <a:p>
            <a:pPr algn="ctr"/>
            <a:r>
              <a:rPr lang="it-IT" sz="4800" dirty="0"/>
              <a:t>AGENDA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8C9FCA-3509-4753-8D33-B3591DC53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4800" dirty="0"/>
              <a:t>Security e </a:t>
            </a:r>
            <a:r>
              <a:rPr lang="it-IT" sz="4800" dirty="0" err="1"/>
              <a:t>CyberSecurity</a:t>
            </a:r>
            <a:endParaRPr lang="it-IT" sz="4800" dirty="0"/>
          </a:p>
          <a:p>
            <a:r>
              <a:rPr lang="it-IT" sz="4800" dirty="0"/>
              <a:t>Industria 4.0 e </a:t>
            </a:r>
            <a:r>
              <a:rPr lang="it-IT" sz="4800" dirty="0" err="1"/>
              <a:t>CyberSecurity</a:t>
            </a:r>
            <a:endParaRPr lang="it-IT" sz="4800" dirty="0"/>
          </a:p>
        </p:txBody>
      </p:sp>
    </p:spTree>
    <p:extLst>
      <p:ext uri="{BB962C8B-B14F-4D97-AF65-F5344CB8AC3E}">
        <p14:creationId xmlns:p14="http://schemas.microsoft.com/office/powerpoint/2010/main" val="3502340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A96D71-8C58-45D5-B62A-AD25715F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Security e </a:t>
            </a:r>
            <a:r>
              <a:rPr lang="it-IT" dirty="0" err="1"/>
              <a:t>CyberSecurity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D263F7-E21B-40F6-B47B-933C7A16D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Sicurezza: </a:t>
            </a:r>
            <a:r>
              <a:rPr lang="it-IT" dirty="0"/>
              <a:t>Prevenzione, eliminazione parziale o totale di danni, pericoli, rischi; condizione di essere al sicuro.</a:t>
            </a:r>
          </a:p>
          <a:p>
            <a:pPr lvl="1"/>
            <a:r>
              <a:rPr lang="it-IT" dirty="0"/>
              <a:t>Si chiudono le porte blindate, ma si lasciano aperte le finestre.</a:t>
            </a:r>
          </a:p>
          <a:p>
            <a:r>
              <a:rPr lang="it-IT" b="1" dirty="0" err="1"/>
              <a:t>CyberSecurity</a:t>
            </a:r>
            <a:r>
              <a:rPr lang="it-IT" b="1" dirty="0"/>
              <a:t>: </a:t>
            </a:r>
            <a:r>
              <a:rPr lang="it-IT" dirty="0"/>
              <a:t>è più estesa della IT Security in quanto riguarda</a:t>
            </a:r>
          </a:p>
          <a:p>
            <a:pPr marL="0" indent="0">
              <a:buNone/>
            </a:pPr>
            <a:r>
              <a:rPr lang="it-IT" dirty="0"/>
              <a:t>  ogni aspetto della nostra vita</a:t>
            </a:r>
          </a:p>
          <a:p>
            <a:pPr lvl="1"/>
            <a:r>
              <a:rPr lang="it-IT" dirty="0"/>
              <a:t>Smartwatch a basso costo che inviano i nostri dati in Cina</a:t>
            </a:r>
          </a:p>
          <a:p>
            <a:pPr lvl="1"/>
            <a:r>
              <a:rPr lang="it-IT" dirty="0"/>
              <a:t>Smart TV che ci tengono d’occhio</a:t>
            </a:r>
          </a:p>
          <a:p>
            <a:pPr lvl="1"/>
            <a:r>
              <a:rPr lang="it-IT" dirty="0"/>
              <a:t>Attacchi ad automobili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2238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E3E061-F134-487C-88BB-96DF2F368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Security e </a:t>
            </a:r>
            <a:r>
              <a:rPr lang="it-IT" dirty="0" err="1"/>
              <a:t>CyberSecurity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94384F-2D10-47C1-A281-58ABD94ED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La sicurezza è un pesante fardello di cui ci si vuole liberare.</a:t>
            </a:r>
          </a:p>
          <a:p>
            <a:r>
              <a:rPr lang="it-IT" dirty="0"/>
              <a:t>I clienti vogliono qualcuno che gli gestisca la security perché non hanno personale con un adeguato livello di competenze.</a:t>
            </a:r>
          </a:p>
          <a:p>
            <a:r>
              <a:rPr lang="it-IT" dirty="0"/>
              <a:t>Il Cloud è la panacea, la soluzione che ci libera da tutti i pensieri:</a:t>
            </a:r>
          </a:p>
          <a:p>
            <a:pPr lvl="1"/>
            <a:r>
              <a:rPr lang="it-IT" dirty="0"/>
              <a:t>Non si può mettere il dato in una scatola nera</a:t>
            </a:r>
          </a:p>
          <a:p>
            <a:pPr lvl="1"/>
            <a:r>
              <a:rPr lang="it-IT" dirty="0"/>
              <a:t>Deve essere controllato e mandato in modo sicuro</a:t>
            </a:r>
          </a:p>
          <a:p>
            <a:pPr lvl="1"/>
            <a:r>
              <a:rPr lang="it-IT" dirty="0"/>
              <a:t>La qualità del dato (Integrità e Disponibilità) deve essere garantita</a:t>
            </a:r>
          </a:p>
          <a:p>
            <a:pPr lvl="1"/>
            <a:r>
              <a:rPr lang="it-IT" dirty="0"/>
              <a:t>Conoscenza dei dati sensibili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3078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87245A-4082-4EB8-A123-55876FE35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Security e </a:t>
            </a:r>
            <a:r>
              <a:rPr lang="it-IT" dirty="0" err="1"/>
              <a:t>CyberSecurity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302124-D59A-44CE-87C7-F2A03A13A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Nel GDPR (General Data </a:t>
            </a:r>
            <a:r>
              <a:rPr lang="it-IT" dirty="0" err="1"/>
              <a:t>Protection</a:t>
            </a:r>
            <a:r>
              <a:rPr lang="it-IT" dirty="0"/>
              <a:t> </a:t>
            </a:r>
            <a:r>
              <a:rPr lang="it-IT" dirty="0" err="1"/>
              <a:t>Regulation</a:t>
            </a:r>
            <a:r>
              <a:rPr lang="it-IT" dirty="0"/>
              <a:t>) il dato è assimilato al trasporto di materiale pericoloso</a:t>
            </a:r>
          </a:p>
          <a:p>
            <a:pPr lvl="1"/>
            <a:r>
              <a:rPr lang="it-IT" dirty="0"/>
              <a:t>Se tocco il dato devo avere la certezza che non si provochino danni</a:t>
            </a:r>
          </a:p>
          <a:p>
            <a:r>
              <a:rPr lang="it-IT" dirty="0"/>
              <a:t>ART.32</a:t>
            </a:r>
          </a:p>
          <a:p>
            <a:pPr lvl="1"/>
            <a:r>
              <a:rPr lang="it-IT" dirty="0"/>
              <a:t>«Tenendo conto dello stato dell'arte e dei costi di attuazione, nonché della natura, dell'oggetto, del contesto e delle finalità del trattamento, come anche del rischio di varia probabilità e gravità per i diritti e le libertà delle persone fisiche, il titolare del trattamento e il responsabile del trattamento mettono in atto misure tecniche e organizzative adeguate per garantire un livello di sicurezza adeguato al rischio…»</a:t>
            </a:r>
          </a:p>
        </p:txBody>
      </p:sp>
    </p:spTree>
    <p:extLst>
      <p:ext uri="{BB962C8B-B14F-4D97-AF65-F5344CB8AC3E}">
        <p14:creationId xmlns:p14="http://schemas.microsoft.com/office/powerpoint/2010/main" val="549930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FC39E7-499A-4316-BD11-AF2EE306B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Security e </a:t>
            </a:r>
            <a:r>
              <a:rPr lang="it-IT" dirty="0" err="1"/>
              <a:t>CyberSecurity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B44908-32AD-4A80-AE7B-75391CB12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0182"/>
            <a:ext cx="10515600" cy="4726782"/>
          </a:xfrm>
        </p:spPr>
        <p:txBody>
          <a:bodyPr>
            <a:normAutofit/>
          </a:bodyPr>
          <a:lstStyle/>
          <a:p>
            <a:r>
              <a:rPr lang="it-IT" sz="3000" dirty="0"/>
              <a:t>ART.34</a:t>
            </a:r>
          </a:p>
          <a:p>
            <a:pPr lvl="1"/>
            <a:r>
              <a:rPr lang="it-IT" dirty="0"/>
              <a:t>«In caso di violazione dei dati personali, il titolare del trattamento notifica la violazione all’autorità di controllo competente a norma dell’articolo 55 senza ingiustificato ritardo e, ove possibile, entro 72 ore dal momento in cui ne è venuto a conoscenza, a meno che sia improbabile che la violazione dei dati personali presenti un rischio per i diritti e le libertà delle persone fisiche. Qualora la notifica all’autorità di controllo non sia effettuata entro 72 ore, è corredata dei motivi del ritardo. Il responsabile del trattamento informa il titolare del trattamento senza ingiustificato ritardo dopo essere venuto a conoscenza della violazione»</a:t>
            </a:r>
          </a:p>
        </p:txBody>
      </p:sp>
    </p:spTree>
    <p:extLst>
      <p:ext uri="{BB962C8B-B14F-4D97-AF65-F5344CB8AC3E}">
        <p14:creationId xmlns:p14="http://schemas.microsoft.com/office/powerpoint/2010/main" val="665238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9">
            <a:extLst>
              <a:ext uri="{FF2B5EF4-FFF2-40B4-BE49-F238E27FC236}">
                <a16:creationId xmlns:a16="http://schemas.microsoft.com/office/drawing/2014/main" id="{247A131F-D5DE-41A5-B4CF-4F345319B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67" name="Freeform: Shape 11">
            <a:extLst>
              <a:ext uri="{FF2B5EF4-FFF2-40B4-BE49-F238E27FC236}">
                <a16:creationId xmlns:a16="http://schemas.microsoft.com/office/drawing/2014/main" id="{3AF4666D-BD98-40A5-A75F-478B98201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68" name="Freeform: Shape 13">
            <a:extLst>
              <a:ext uri="{FF2B5EF4-FFF2-40B4-BE49-F238E27FC236}">
                <a16:creationId xmlns:a16="http://schemas.microsoft.com/office/drawing/2014/main" id="{68680585-71F9-4721-A998-4974171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69" name="Freeform: Shape 15">
            <a:extLst>
              <a:ext uri="{FF2B5EF4-FFF2-40B4-BE49-F238E27FC236}">
                <a16:creationId xmlns:a16="http://schemas.microsoft.com/office/drawing/2014/main" id="{12BC95C2-2EEC-4F59-ABA8-660B0D059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70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71" name="Freeform: Shape 18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19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20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21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22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23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24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78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610600" y="3276600"/>
            <a:ext cx="3529260" cy="3581398"/>
            <a:chOff x="4114800" y="1423987"/>
            <a:chExt cx="3961542" cy="4007547"/>
          </a:xfrm>
          <a:noFill/>
        </p:grpSpPr>
        <p:sp>
          <p:nvSpPr>
            <p:cNvPr id="79" name="Freeform: Shape 27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28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29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30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31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32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33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 useBgFill="1">
        <p:nvSpPr>
          <p:cNvPr id="86" name="Rectangle 35">
            <a:extLst>
              <a:ext uri="{FF2B5EF4-FFF2-40B4-BE49-F238E27FC236}">
                <a16:creationId xmlns:a16="http://schemas.microsoft.com/office/drawing/2014/main" id="{F1174801-1395-44C5-9B00-CCAC45C0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7" name="Rectangle 37">
            <a:extLst>
              <a:ext uri="{FF2B5EF4-FFF2-40B4-BE49-F238E27FC236}">
                <a16:creationId xmlns:a16="http://schemas.microsoft.com/office/drawing/2014/main" id="{996DFAFB-BCE1-4BEC-82FB-D574234DE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88" name="Bottom Right">
            <a:extLst>
              <a:ext uri="{FF2B5EF4-FFF2-40B4-BE49-F238E27FC236}">
                <a16:creationId xmlns:a16="http://schemas.microsoft.com/office/drawing/2014/main" id="{5656314A-7360-472A-85B1-0CC7D3C5C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sp>
          <p:nvSpPr>
            <p:cNvPr id="89" name="Freeform: Shape 40">
              <a:extLst>
                <a:ext uri="{FF2B5EF4-FFF2-40B4-BE49-F238E27FC236}">
                  <a16:creationId xmlns:a16="http://schemas.microsoft.com/office/drawing/2014/main" id="{63499FD5-DA9A-40DA-93B7-3903B0FB6A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9256" y="6178637"/>
              <a:ext cx="1482102" cy="67936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grpSp>
          <p:nvGrpSpPr>
            <p:cNvPr id="90" name="Graphic 157">
              <a:extLst>
                <a:ext uri="{FF2B5EF4-FFF2-40B4-BE49-F238E27FC236}">
                  <a16:creationId xmlns:a16="http://schemas.microsoft.com/office/drawing/2014/main" id="{0A52B7C2-CDEF-4E8C-BEC4-F83F5A7E3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91" name="Freeform: Shape 43">
                <a:extLst>
                  <a:ext uri="{FF2B5EF4-FFF2-40B4-BE49-F238E27FC236}">
                    <a16:creationId xmlns:a16="http://schemas.microsoft.com/office/drawing/2014/main" id="{DFEF0EC5-5A73-49D5-B41D-BE464CB2EC2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2" name="Freeform: Shape 44">
                <a:extLst>
                  <a:ext uri="{FF2B5EF4-FFF2-40B4-BE49-F238E27FC236}">
                    <a16:creationId xmlns:a16="http://schemas.microsoft.com/office/drawing/2014/main" id="{3A78AC46-8358-46F7-8053-BDB805B2A60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" name="Freeform: Shape 45">
                <a:extLst>
                  <a:ext uri="{FF2B5EF4-FFF2-40B4-BE49-F238E27FC236}">
                    <a16:creationId xmlns:a16="http://schemas.microsoft.com/office/drawing/2014/main" id="{3D9EBE72-EB96-46AF-9479-A0B4E2F5060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" name="Freeform: Shape 46">
                <a:extLst>
                  <a:ext uri="{FF2B5EF4-FFF2-40B4-BE49-F238E27FC236}">
                    <a16:creationId xmlns:a16="http://schemas.microsoft.com/office/drawing/2014/main" id="{E778FF3A-B709-48E2-977C-350725CE9DA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5" name="Freeform: Shape 47">
                <a:extLst>
                  <a:ext uri="{FF2B5EF4-FFF2-40B4-BE49-F238E27FC236}">
                    <a16:creationId xmlns:a16="http://schemas.microsoft.com/office/drawing/2014/main" id="{75CEE22A-EC37-49DA-AFBD-BC5C076958D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EB48EED8-5833-438B-BDC4-5D529230DB2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6" name="Freeform: Shape 49">
                <a:extLst>
                  <a:ext uri="{FF2B5EF4-FFF2-40B4-BE49-F238E27FC236}">
                    <a16:creationId xmlns:a16="http://schemas.microsoft.com/office/drawing/2014/main" id="{15354540-D1D5-44A1-B33C-E3782C8BE71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97" name="Freeform: Shape 42">
              <a:extLst>
                <a:ext uri="{FF2B5EF4-FFF2-40B4-BE49-F238E27FC236}">
                  <a16:creationId xmlns:a16="http://schemas.microsoft.com/office/drawing/2014/main" id="{E72143CA-33C4-4A6C-99B9-0EB5F0677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E5E51B3D-D088-4557-8349-3A99C6204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9930" y="744909"/>
            <a:ext cx="3776416" cy="3155419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8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Industria 4.0 e CyberSecurity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45CEDFDE-9EE8-4084-B866-8257525D88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9146" y="567942"/>
            <a:ext cx="6190380" cy="5716862"/>
          </a:xfrm>
          <a:prstGeom prst="rect">
            <a:avLst/>
          </a:prstGeom>
        </p:spPr>
      </p:pic>
      <p:grpSp>
        <p:nvGrpSpPr>
          <p:cNvPr id="52" name="Top left">
            <a:extLst>
              <a:ext uri="{FF2B5EF4-FFF2-40B4-BE49-F238E27FC236}">
                <a16:creationId xmlns:a16="http://schemas.microsoft.com/office/drawing/2014/main" id="{3530084A-AE46-40C3-AEC2-05AE51DBE5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-3086"/>
            <a:ext cx="2198951" cy="3349518"/>
            <a:chOff x="10849" y="-3086"/>
            <a:chExt cx="2198951" cy="3349518"/>
          </a:xfrm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2EB1988D-D0C1-4769-952F-AFED38C2C0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98" name="Freeform: Shape 53">
              <a:extLst>
                <a:ext uri="{FF2B5EF4-FFF2-40B4-BE49-F238E27FC236}">
                  <a16:creationId xmlns:a16="http://schemas.microsoft.com/office/drawing/2014/main" id="{C51D1B66-2529-4A19-8440-105458F15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54">
              <a:extLst>
                <a:ext uri="{FF2B5EF4-FFF2-40B4-BE49-F238E27FC236}">
                  <a16:creationId xmlns:a16="http://schemas.microsoft.com/office/drawing/2014/main" id="{9754BAC8-DD8C-4971-9849-97F66DDEE9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551C64B0-B7BA-43EF-8165-A989D1EECB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56">
              <a:extLst>
                <a:ext uri="{FF2B5EF4-FFF2-40B4-BE49-F238E27FC236}">
                  <a16:creationId xmlns:a16="http://schemas.microsoft.com/office/drawing/2014/main" id="{83A9894D-475B-4629-9643-CEB6BEEF54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57">
              <a:extLst>
                <a:ext uri="{FF2B5EF4-FFF2-40B4-BE49-F238E27FC236}">
                  <a16:creationId xmlns:a16="http://schemas.microsoft.com/office/drawing/2014/main" id="{0E5E81DE-AC91-47A7-BCB7-F0C46AE19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58">
              <a:extLst>
                <a:ext uri="{FF2B5EF4-FFF2-40B4-BE49-F238E27FC236}">
                  <a16:creationId xmlns:a16="http://schemas.microsoft.com/office/drawing/2014/main" id="{182FC6CF-DCC9-469A-B15F-405E32C5B5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59">
              <a:extLst>
                <a:ext uri="{FF2B5EF4-FFF2-40B4-BE49-F238E27FC236}">
                  <a16:creationId xmlns:a16="http://schemas.microsoft.com/office/drawing/2014/main" id="{1F1624A4-F120-495F-BCDC-908EAC4C13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04" name="Cross">
            <a:extLst>
              <a:ext uri="{FF2B5EF4-FFF2-40B4-BE49-F238E27FC236}">
                <a16:creationId xmlns:a16="http://schemas.microsoft.com/office/drawing/2014/main" id="{7486C3FB-E613-42EE-BB94-C836C35091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945264" y="149792"/>
            <a:ext cx="118872" cy="118872"/>
            <a:chOff x="1175347" y="3733800"/>
            <a:chExt cx="118872" cy="118872"/>
          </a:xfrm>
        </p:grpSpPr>
        <p:cxnSp>
          <p:nvCxnSpPr>
            <p:cNvPr id="105" name="Straight Connector 62">
              <a:extLst>
                <a:ext uri="{FF2B5EF4-FFF2-40B4-BE49-F238E27FC236}">
                  <a16:creationId xmlns:a16="http://schemas.microsoft.com/office/drawing/2014/main" id="{2A4D2DB4-ADC6-454F-88D2-920131F2BB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34783" y="3733800"/>
              <a:ext cx="0" cy="118872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6" name="Straight Connector 63">
              <a:extLst>
                <a:ext uri="{FF2B5EF4-FFF2-40B4-BE49-F238E27FC236}">
                  <a16:creationId xmlns:a16="http://schemas.microsoft.com/office/drawing/2014/main" id="{DC9C2CC8-1779-42F6-95C3-C68E027166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347" y="3793236"/>
              <a:ext cx="118872" cy="0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11813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B18649-2897-482E-AB47-93E0DE732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Industria 4.0 e </a:t>
            </a:r>
            <a:r>
              <a:rPr lang="it-IT" dirty="0" err="1"/>
              <a:t>CyberSecurity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22F925-3A9F-46F7-8130-4B515450A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Macchinari per l’automazione:</a:t>
            </a:r>
          </a:p>
          <a:p>
            <a:pPr lvl="1"/>
            <a:r>
              <a:rPr lang="it-IT" dirty="0"/>
              <a:t>Costosi</a:t>
            </a:r>
          </a:p>
          <a:p>
            <a:pPr lvl="1"/>
            <a:r>
              <a:rPr lang="it-IT" dirty="0"/>
              <a:t>Precisi</a:t>
            </a:r>
          </a:p>
          <a:p>
            <a:pPr lvl="1"/>
            <a:r>
              <a:rPr lang="it-IT" dirty="0"/>
              <a:t>Manuali di migliaia di pagine dove alla voce «collegamento»:</a:t>
            </a:r>
          </a:p>
          <a:p>
            <a:pPr lvl="2"/>
            <a:r>
              <a:rPr lang="it-IT" dirty="0"/>
              <a:t>Utilizzare un </a:t>
            </a:r>
            <a:r>
              <a:rPr lang="it-IT" dirty="0" err="1"/>
              <a:t>Ip</a:t>
            </a:r>
            <a:r>
              <a:rPr lang="it-IT" dirty="0"/>
              <a:t> pubblico per semplificare le operazioni di accesso remoto</a:t>
            </a:r>
          </a:p>
          <a:p>
            <a:r>
              <a:rPr lang="it-IT" dirty="0"/>
              <a:t>Spesso utilizzano una piattaforma Android, uno dei maggiori vettori</a:t>
            </a:r>
          </a:p>
          <a:p>
            <a:pPr marL="0" indent="0">
              <a:buNone/>
            </a:pPr>
            <a:r>
              <a:rPr lang="it-IT" dirty="0"/>
              <a:t>   di attacco più popolari</a:t>
            </a:r>
          </a:p>
          <a:p>
            <a:r>
              <a:rPr lang="it-IT" dirty="0"/>
              <a:t>Si spendono migliaia di € per i lubrificanti per non farli bloccare, ma</a:t>
            </a:r>
          </a:p>
          <a:p>
            <a:pPr marL="0" indent="0">
              <a:buNone/>
            </a:pPr>
            <a:r>
              <a:rPr lang="it-IT" dirty="0"/>
              <a:t>   basta un semplice software per fermare tutto….</a:t>
            </a:r>
          </a:p>
        </p:txBody>
      </p:sp>
    </p:spTree>
    <p:extLst>
      <p:ext uri="{BB962C8B-B14F-4D97-AF65-F5344CB8AC3E}">
        <p14:creationId xmlns:p14="http://schemas.microsoft.com/office/powerpoint/2010/main" val="660414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2C22F0-BD7A-4C0D-8A2D-00A4D43DD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Industria 4.0 e </a:t>
            </a:r>
            <a:r>
              <a:rPr lang="it-IT" dirty="0" err="1"/>
              <a:t>CyberSecurity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EBD191-6C60-4771-8BD0-1EBA1AAF6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 device IoT sono stati progettati per funzionare con un software semplice</a:t>
            </a:r>
          </a:p>
          <a:p>
            <a:r>
              <a:rPr lang="it-IT" dirty="0"/>
              <a:t>La sicurezza è demandata ad altri</a:t>
            </a:r>
          </a:p>
          <a:p>
            <a:r>
              <a:rPr lang="it-IT" dirty="0"/>
              <a:t>In Europa il tema è molto sentito</a:t>
            </a:r>
          </a:p>
          <a:p>
            <a:r>
              <a:rPr lang="it-IT" dirty="0"/>
              <a:t>Bisogna colmare il divario di alfabetizzazione rispetto ai principali concorrenti anche in tema di cybersecurity</a:t>
            </a:r>
          </a:p>
        </p:txBody>
      </p:sp>
    </p:spTree>
    <p:extLst>
      <p:ext uri="{BB962C8B-B14F-4D97-AF65-F5344CB8AC3E}">
        <p14:creationId xmlns:p14="http://schemas.microsoft.com/office/powerpoint/2010/main" val="3699842848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Custom 33">
      <a:dk1>
        <a:sysClr val="windowText" lastClr="000000"/>
      </a:dk1>
      <a:lt1>
        <a:sysClr val="window" lastClr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Custom 23">
      <a:majorFont>
        <a:latin typeface="Rockwell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978</Words>
  <Application>Microsoft Office PowerPoint</Application>
  <PresentationFormat>Widescreen</PresentationFormat>
  <Paragraphs>84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3" baseType="lpstr">
      <vt:lpstr>Arial</vt:lpstr>
      <vt:lpstr>Avenir Next LT Pro</vt:lpstr>
      <vt:lpstr>AvenirNext LT Pro Medium</vt:lpstr>
      <vt:lpstr>Rockwell</vt:lpstr>
      <vt:lpstr>Segoe UI</vt:lpstr>
      <vt:lpstr>Segoe UI Semilight</vt:lpstr>
      <vt:lpstr>ExploreVTI</vt:lpstr>
      <vt:lpstr>Cyber Security: quanto sono sicuri i dati nelle reti aziendali? </vt:lpstr>
      <vt:lpstr>AGENDA </vt:lpstr>
      <vt:lpstr>Security e CyberSecurity</vt:lpstr>
      <vt:lpstr>Security e CyberSecurity</vt:lpstr>
      <vt:lpstr>Security e CyberSecurity</vt:lpstr>
      <vt:lpstr>Security e CyberSecurity</vt:lpstr>
      <vt:lpstr>Industria 4.0 e CyberSecurity</vt:lpstr>
      <vt:lpstr>Industria 4.0 e CyberSecurity</vt:lpstr>
      <vt:lpstr>Industria 4.0 e CyberSecurity</vt:lpstr>
      <vt:lpstr>Direttiva NIS</vt:lpstr>
      <vt:lpstr>Direttiva NIS</vt:lpstr>
      <vt:lpstr>La cyber sicurezza</vt:lpstr>
      <vt:lpstr>Come approcciarsi</vt:lpstr>
      <vt:lpstr>Come approcciarsi</vt:lpstr>
      <vt:lpstr>La visione integrata</vt:lpstr>
      <vt:lpstr>La visione integrata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 Security: quanto sono sicuri i dati nelle reti aziendali?</dc:title>
  <dc:creator>Silvia Grigoletto - Progettoimpresa srl</dc:creator>
  <cp:lastModifiedBy>Silvia Grigoletto - Progettoimpresa srl</cp:lastModifiedBy>
  <cp:revision>5</cp:revision>
  <dcterms:created xsi:type="dcterms:W3CDTF">2021-05-30T20:41:51Z</dcterms:created>
  <dcterms:modified xsi:type="dcterms:W3CDTF">2021-05-31T12:37:15Z</dcterms:modified>
</cp:coreProperties>
</file>